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6" r:id="rId1"/>
  </p:sldMasterIdLst>
  <p:notesMasterIdLst>
    <p:notesMasterId r:id="rId24"/>
  </p:notesMasterIdLst>
  <p:sldIdLst>
    <p:sldId id="256" r:id="rId2"/>
    <p:sldId id="259" r:id="rId3"/>
    <p:sldId id="257" r:id="rId4"/>
    <p:sldId id="258" r:id="rId5"/>
    <p:sldId id="260" r:id="rId6"/>
    <p:sldId id="277" r:id="rId7"/>
    <p:sldId id="278" r:id="rId8"/>
    <p:sldId id="276" r:id="rId9"/>
    <p:sldId id="290" r:id="rId10"/>
    <p:sldId id="292" r:id="rId11"/>
    <p:sldId id="268" r:id="rId12"/>
    <p:sldId id="275" r:id="rId13"/>
    <p:sldId id="270" r:id="rId14"/>
    <p:sldId id="293" r:id="rId15"/>
    <p:sldId id="291" r:id="rId16"/>
    <p:sldId id="279" r:id="rId17"/>
    <p:sldId id="280" r:id="rId18"/>
    <p:sldId id="282" r:id="rId19"/>
    <p:sldId id="285" r:id="rId20"/>
    <p:sldId id="287" r:id="rId21"/>
    <p:sldId id="286" r:id="rId22"/>
    <p:sldId id="283" r:id="rId23"/>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7" autoAdjust="0"/>
    <p:restoredTop sz="85868" autoAdjust="0"/>
  </p:normalViewPr>
  <p:slideViewPr>
    <p:cSldViewPr>
      <p:cViewPr>
        <p:scale>
          <a:sx n="80" d="100"/>
          <a:sy n="80" d="100"/>
        </p:scale>
        <p:origin x="-859" y="-58"/>
      </p:cViewPr>
      <p:guideLst>
        <p:guide orient="horz" pos="1620"/>
        <p:guide pos="2880"/>
      </p:guideLst>
    </p:cSldViewPr>
  </p:slideViewPr>
  <p:outlineViewPr>
    <p:cViewPr>
      <p:scale>
        <a:sx n="33" d="100"/>
        <a:sy n="33" d="100"/>
      </p:scale>
      <p:origin x="0" y="1199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104932116"/>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5" name="Shape 4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smtClean="0"/>
              <a:t>Reading article: 5 minutes</a:t>
            </a:r>
          </a:p>
          <a:p>
            <a:pPr marL="171450" indent="-171450">
              <a:buFont typeface="Arial" panose="020B0604020202020204" pitchFamily="34" charset="0"/>
              <a:buChar char="•"/>
            </a:pPr>
            <a:r>
              <a:rPr lang="en-US" dirty="0" smtClean="0"/>
              <a:t>Table discussion:</a:t>
            </a:r>
            <a:r>
              <a:rPr lang="en-US" baseline="0" dirty="0" smtClean="0"/>
              <a:t> </a:t>
            </a:r>
            <a:r>
              <a:rPr lang="en-US" baseline="0" smtClean="0"/>
              <a:t>5 minutes</a:t>
            </a:r>
            <a:endParaRPr lang="en-US" baseline="0" dirty="0" smtClean="0"/>
          </a:p>
        </p:txBody>
      </p:sp>
    </p:spTree>
    <p:extLst>
      <p:ext uri="{BB962C8B-B14F-4D97-AF65-F5344CB8AC3E}">
        <p14:creationId xmlns:p14="http://schemas.microsoft.com/office/powerpoint/2010/main" val="341956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Ask</a:t>
            </a:r>
            <a:r>
              <a:rPr lang="en-US" baseline="0" dirty="0" smtClean="0"/>
              <a:t> your teachers to r</a:t>
            </a:r>
            <a:r>
              <a:rPr lang="en-US" dirty="0" smtClean="0"/>
              <a:t>eflect</a:t>
            </a:r>
            <a:r>
              <a:rPr lang="en-US" baseline="0" dirty="0" smtClean="0"/>
              <a:t> on these questions – pick one or two that stand out.</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12</a:t>
            </a:fld>
            <a:endParaRPr lang="en-US"/>
          </a:p>
        </p:txBody>
      </p:sp>
    </p:spTree>
    <p:extLst>
      <p:ext uri="{BB962C8B-B14F-4D97-AF65-F5344CB8AC3E}">
        <p14:creationId xmlns:p14="http://schemas.microsoft.com/office/powerpoint/2010/main" val="3853505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Explain that it is important</a:t>
            </a:r>
            <a:r>
              <a:rPr lang="en-US" baseline="0" dirty="0" smtClean="0"/>
              <a:t> to teach students about the malleability of the brain – just as it was to explain it to teachers. They need to understand that their brain can grow!</a:t>
            </a:r>
          </a:p>
          <a:p>
            <a:r>
              <a:rPr lang="en-US" baseline="0" dirty="0" smtClean="0"/>
              <a:t>Show video – that can be shared with students. </a:t>
            </a:r>
            <a:r>
              <a:rPr lang="en-US" b="1" baseline="0" dirty="0" smtClean="0"/>
              <a:t>1 min 26 sec.</a:t>
            </a:r>
            <a:endParaRPr lang="en-US"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D8D2B8A1-E489-4E3F-A65E-0312A8FA26E7}" type="slidenum">
              <a:rPr lang="en-US" smtClean="0"/>
              <a:t>13</a:t>
            </a:fld>
            <a:endParaRPr lang="en-US"/>
          </a:p>
        </p:txBody>
      </p:sp>
    </p:spTree>
    <p:extLst>
      <p:ext uri="{BB962C8B-B14F-4D97-AF65-F5344CB8AC3E}">
        <p14:creationId xmlns:p14="http://schemas.microsoft.com/office/powerpoint/2010/main" val="146441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Handout:</a:t>
            </a:r>
            <a:r>
              <a:rPr lang="en-US" baseline="0" dirty="0" smtClean="0"/>
              <a:t> Growth Mindset and Why It Matters (www.wkcd.org)</a:t>
            </a:r>
          </a:p>
          <a:p>
            <a:r>
              <a:rPr lang="en-US" baseline="0" dirty="0" smtClean="0"/>
              <a:t>Watch the “Pushing Your Limits” video (the last one in the series of videos) and have audience complete the activity; give time to share out and discuss. </a:t>
            </a:r>
            <a:r>
              <a:rPr lang="en-US" b="1" baseline="0" dirty="0" smtClean="0"/>
              <a:t>6:47</a:t>
            </a:r>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D8D2B8A1-E489-4E3F-A65E-0312A8FA26E7}" type="slidenum">
              <a:rPr lang="en-US" smtClean="0"/>
              <a:t>14</a:t>
            </a:fld>
            <a:endParaRPr lang="en-US"/>
          </a:p>
        </p:txBody>
      </p:sp>
    </p:spTree>
    <p:extLst>
      <p:ext uri="{BB962C8B-B14F-4D97-AF65-F5344CB8AC3E}">
        <p14:creationId xmlns:p14="http://schemas.microsoft.com/office/powerpoint/2010/main" val="1928517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80170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Go over the Handout</a:t>
            </a:r>
            <a:r>
              <a:rPr lang="en-US" baseline="0" dirty="0" smtClean="0"/>
              <a:t> on teacher praise examples</a:t>
            </a:r>
          </a:p>
          <a:p>
            <a:r>
              <a:rPr lang="en-US" dirty="0" smtClean="0"/>
              <a:t>http://www.interventioncentral.org/behavioral-interventions/motivation/teacher-praise-efficient-tool-motivate-students</a:t>
            </a:r>
          </a:p>
          <a:p>
            <a:endParaRPr lang="en-US" dirty="0" smtClean="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16</a:t>
            </a:fld>
            <a:endParaRPr lang="en-US"/>
          </a:p>
        </p:txBody>
      </p:sp>
    </p:spTree>
    <p:extLst>
      <p:ext uri="{BB962C8B-B14F-4D97-AF65-F5344CB8AC3E}">
        <p14:creationId xmlns:p14="http://schemas.microsoft.com/office/powerpoint/2010/main" val="2116621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SAY: </a:t>
            </a:r>
            <a:r>
              <a:rPr lang="en-US" sz="1200" dirty="0" smtClean="0"/>
              <a:t>This statement becomes acceptable when expanded to include a behavioral element: </a:t>
            </a:r>
            <a:r>
              <a:rPr lang="en-US" sz="1200" i="1" dirty="0" smtClean="0"/>
              <a:t>"You located eight strong source documents for your essay. Good job!"</a:t>
            </a:r>
            <a:endParaRPr lang="en-US" sz="1200" dirty="0" smtClean="0"/>
          </a:p>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17</a:t>
            </a:fld>
            <a:endParaRPr lang="en-US"/>
          </a:p>
        </p:txBody>
      </p:sp>
    </p:spTree>
    <p:extLst>
      <p:ext uri="{BB962C8B-B14F-4D97-AF65-F5344CB8AC3E}">
        <p14:creationId xmlns:p14="http://schemas.microsoft.com/office/powerpoint/2010/main" val="37173867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Have teachers discuss this idea</a:t>
            </a:r>
            <a:r>
              <a:rPr lang="en-US" baseline="0" dirty="0" smtClean="0"/>
              <a:t>. </a:t>
            </a:r>
          </a:p>
          <a:p>
            <a:r>
              <a:rPr lang="en-US" b="1" baseline="0" dirty="0" smtClean="0"/>
              <a:t>Things to think about: </a:t>
            </a:r>
          </a:p>
          <a:p>
            <a:r>
              <a:rPr lang="en-US" baseline="0" dirty="0" smtClean="0"/>
              <a:t>Effort is key for students’ achievement, but it’s not the only thing. Students need to try new strategies and seek input when they are stuck.</a:t>
            </a:r>
          </a:p>
          <a:p>
            <a:r>
              <a:rPr lang="en-US" baseline="0" dirty="0" smtClean="0"/>
              <a:t>Growth mindset should not be used to perpetuate the “self-esteem movement”</a:t>
            </a:r>
          </a:p>
          <a:p>
            <a:r>
              <a:rPr lang="en-US" baseline="0" dirty="0" smtClean="0"/>
              <a:t>Growth mindset was intended to help close achievement gaps, not hide them – it is tell the truth about a student’s current achievement, and then, together, doing something about it, helping him or her become smarter.</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18</a:t>
            </a:fld>
            <a:endParaRPr lang="en-US"/>
          </a:p>
        </p:txBody>
      </p:sp>
    </p:spTree>
    <p:extLst>
      <p:ext uri="{BB962C8B-B14F-4D97-AF65-F5344CB8AC3E}">
        <p14:creationId xmlns:p14="http://schemas.microsoft.com/office/powerpoint/2010/main" val="468454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1" dirty="0" smtClean="0"/>
              <a:t>ASK:</a:t>
            </a:r>
            <a:r>
              <a:rPr lang="en-US" dirty="0" smtClean="0"/>
              <a:t> What can you do</a:t>
            </a:r>
            <a:r>
              <a:rPr lang="en-US" baseline="0" dirty="0" smtClean="0"/>
              <a:t> in the classroom?</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22</a:t>
            </a:fld>
            <a:endParaRPr lang="en-US"/>
          </a:p>
        </p:txBody>
      </p:sp>
    </p:spTree>
    <p:extLst>
      <p:ext uri="{BB962C8B-B14F-4D97-AF65-F5344CB8AC3E}">
        <p14:creationId xmlns:p14="http://schemas.microsoft.com/office/powerpoint/2010/main" val="27351379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3" name="Shape 6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lang="e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Shape 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1" name="Shape 5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171450" indent="-171450">
              <a:spcBef>
                <a:spcPts val="0"/>
              </a:spcBef>
              <a:buFont typeface="Arial" panose="020B0604020202020204" pitchFamily="34" charset="0"/>
              <a:buChar char="•"/>
            </a:pPr>
            <a:r>
              <a:rPr lang="en" baseline="0" dirty="0" smtClean="0"/>
              <a:t>Video: 2 min 43 sec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 baseline="0" dirty="0" smtClean="0"/>
              <a:t>Handout: 5 min</a:t>
            </a:r>
            <a:r>
              <a:rPr lang="en" dirty="0" smtClean="0"/>
              <a:t>– Mindset Check</a:t>
            </a:r>
            <a:r>
              <a:rPr lang="en" baseline="0" dirty="0" smtClean="0"/>
              <a:t> Up </a:t>
            </a:r>
            <a:r>
              <a:rPr lang="en-US" baseline="0" dirty="0" smtClean="0"/>
              <a:t>http://trainugly.com/mindset/ </a:t>
            </a:r>
          </a:p>
          <a:p>
            <a:pPr marL="171450" indent="-171450">
              <a:spcBef>
                <a:spcPts val="0"/>
              </a:spcBef>
              <a:buFont typeface="Arial" panose="020B0604020202020204" pitchFamily="34" charset="0"/>
              <a:buChar char="•"/>
            </a:pPr>
            <a:endParaRPr lang="e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Shape 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6" name="Shape 5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Shape 6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69" name="Shape 6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Video: 4 min 52</a:t>
            </a:r>
            <a:r>
              <a:rPr lang="en-US" baseline="0" dirty="0" smtClean="0"/>
              <a:t> sec</a:t>
            </a:r>
          </a:p>
          <a:p>
            <a:pPr>
              <a:spcBef>
                <a:spcPts val="0"/>
              </a:spcBef>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smtClean="0"/>
              <a:t>Read the first question. </a:t>
            </a:r>
          </a:p>
          <a:p>
            <a:r>
              <a:rPr lang="en-US" baseline="0" dirty="0" smtClean="0"/>
              <a:t>For </a:t>
            </a:r>
            <a:r>
              <a:rPr lang="en-US" baseline="0" dirty="0" smtClean="0"/>
              <a:t>athletes, we tell them to work harder to get better – why not in the classroom? Does this hold true for intelligence or do we just “accept” labels as are (AG, EC, etc.) without pushing or challenging students?</a:t>
            </a:r>
          </a:p>
          <a:p>
            <a:r>
              <a:rPr lang="en-US" baseline="0" dirty="0" smtClean="0"/>
              <a:t>Give time for discussion for both questions.</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6</a:t>
            </a:fld>
            <a:endParaRPr lang="en-US"/>
          </a:p>
        </p:txBody>
      </p:sp>
    </p:spTree>
    <p:extLst>
      <p:ext uri="{BB962C8B-B14F-4D97-AF65-F5344CB8AC3E}">
        <p14:creationId xmlns:p14="http://schemas.microsoft.com/office/powerpoint/2010/main" val="1352676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While </a:t>
            </a:r>
            <a:r>
              <a:rPr lang="en-US" dirty="0" smtClean="0"/>
              <a:t>we may not become Rachel Ray, Warren</a:t>
            </a:r>
            <a:r>
              <a:rPr lang="en-US" baseline="0" dirty="0" smtClean="0"/>
              <a:t> Buffett, or Chipper Jones, most of us could become better at these things. Why don’t we believe that students can become “smarter” with practice?</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7</a:t>
            </a:fld>
            <a:endParaRPr lang="en-US"/>
          </a:p>
        </p:txBody>
      </p:sp>
    </p:spTree>
    <p:extLst>
      <p:ext uri="{BB962C8B-B14F-4D97-AF65-F5344CB8AC3E}">
        <p14:creationId xmlns:p14="http://schemas.microsoft.com/office/powerpoint/2010/main" val="3983375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The</a:t>
            </a:r>
            <a:r>
              <a:rPr lang="en-US" baseline="0" dirty="0" smtClean="0"/>
              <a:t> </a:t>
            </a:r>
            <a:r>
              <a:rPr lang="en-US" baseline="0" dirty="0" smtClean="0"/>
              <a:t>brain has the ability to grow.</a:t>
            </a:r>
            <a:br>
              <a:rPr lang="en-US" baseline="0" dirty="0" smtClean="0"/>
            </a:br>
            <a:r>
              <a:rPr lang="en-US" dirty="0" smtClean="0"/>
              <a:t>Short</a:t>
            </a:r>
            <a:r>
              <a:rPr lang="en-US" baseline="0" dirty="0" smtClean="0"/>
              <a:t> video on malleability of the </a:t>
            </a:r>
            <a:r>
              <a:rPr lang="en-US" baseline="0" dirty="0" smtClean="0"/>
              <a:t>brain </a:t>
            </a:r>
            <a:r>
              <a:rPr lang="en-US" b="1" baseline="0" dirty="0" smtClean="0"/>
              <a:t>2 min 8 sec</a:t>
            </a:r>
            <a:endParaRPr lang="en-US" b="1"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56AD8D13-2103-4729-B68C-E3FAFAF79AF4}" type="slidenum">
              <a:rPr lang="en-US" smtClean="0"/>
              <a:t>8</a:t>
            </a:fld>
            <a:endParaRPr lang="en-US"/>
          </a:p>
        </p:txBody>
      </p:sp>
    </p:spTree>
    <p:extLst>
      <p:ext uri="{BB962C8B-B14F-4D97-AF65-F5344CB8AC3E}">
        <p14:creationId xmlns:p14="http://schemas.microsoft.com/office/powerpoint/2010/main" val="41537835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smtClean="0"/>
              <a:t>Present</a:t>
            </a:r>
            <a:r>
              <a:rPr lang="en-US" baseline="0" dirty="0" smtClean="0"/>
              <a:t> to schools during PLCs, staff meetings, etc. Short 20-30 minutes sessions or create a longer PD session. Feel free to email me for what I have created</a:t>
            </a:r>
            <a:endParaRPr lang="en-US" dirty="0"/>
          </a:p>
        </p:txBody>
      </p:sp>
    </p:spTree>
    <p:extLst>
      <p:ext uri="{BB962C8B-B14F-4D97-AF65-F5344CB8AC3E}">
        <p14:creationId xmlns:p14="http://schemas.microsoft.com/office/powerpoint/2010/main" val="3489179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1" y="246889"/>
            <a:ext cx="8532055" cy="464761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ounded Rectangle 9"/>
          <p:cNvSpPr/>
          <p:nvPr/>
        </p:nvSpPr>
        <p:spPr>
          <a:xfrm>
            <a:off x="418597" y="325622"/>
            <a:ext cx="8306809" cy="233172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4"/>
          <p:cNvSpPr>
            <a:spLocks noGrp="1"/>
          </p:cNvSpPr>
          <p:nvPr>
            <p:ph type="ctrTitle"/>
          </p:nvPr>
        </p:nvSpPr>
        <p:spPr>
          <a:xfrm>
            <a:off x="722376" y="1365155"/>
            <a:ext cx="7772400" cy="13716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2763774"/>
            <a:ext cx="7772400" cy="6858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11" name="Slide Number Placeholder 10"/>
          <p:cNvSpPr>
            <a:spLocks noGrp="1"/>
          </p:cNvSpPr>
          <p:nvPr>
            <p:ph type="sldNum" sz="quarter" idx="12"/>
          </p:nvPr>
        </p:nvSpPr>
        <p:spPr/>
        <p:txBody>
          <a:bodyPr/>
          <a:lstStyle>
            <a:extLst/>
          </a:lstStyle>
          <a:p>
            <a:pPr>
              <a:spcBef>
                <a:spcPts val="0"/>
              </a:spcBef>
              <a:buNone/>
            </a:pPr>
            <a:fld id="{00000000-1234-1234-1234-123412341234}" type="slidenum">
              <a:rPr lang="en" smtClean="0"/>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3737610"/>
            <a:ext cx="8183880" cy="78867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397764"/>
            <a:ext cx="8183880" cy="3140964"/>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00054"/>
            <a:ext cx="1981200" cy="394334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400052"/>
            <a:ext cx="5943600" cy="394335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4"/>
        <p:cNvGrpSpPr/>
        <p:nvPr/>
      </p:nvGrpSpPr>
      <p:grpSpPr>
        <a:xfrm>
          <a:off x="0" y="0"/>
          <a:ext cx="0" cy="0"/>
          <a:chOff x="0" y="0"/>
          <a:chExt cx="0" cy="0"/>
        </a:xfrm>
      </p:grpSpPr>
      <p:sp>
        <p:nvSpPr>
          <p:cNvPr id="17" name="Shape 1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t>‹#›</a:t>
            </a:fld>
            <a:endParaRPr lang="e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3737610"/>
            <a:ext cx="8183880" cy="78867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397764"/>
            <a:ext cx="8183880" cy="3140964"/>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E0D3B13-7B6B-43EE-B6E2-55A5A232C70D}" type="datetimeFigureOut">
              <a:rPr lang="en-US" smtClean="0"/>
              <a:t>2/29/2016</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9DF22458-11B6-42FE-B5E8-7E638743354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1" y="246889"/>
            <a:ext cx="8532055" cy="464761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ed Rectangle 10"/>
          <p:cNvSpPr/>
          <p:nvPr/>
        </p:nvSpPr>
        <p:spPr>
          <a:xfrm>
            <a:off x="418597" y="325622"/>
            <a:ext cx="8306809" cy="3255997"/>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68344" y="3696462"/>
            <a:ext cx="8183880" cy="507492"/>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4218363"/>
            <a:ext cx="8183880" cy="315468"/>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5" name="Footer Placeholder 4"/>
          <p:cNvSpPr>
            <a:spLocks noGrp="1"/>
          </p:cNvSpPr>
          <p:nvPr>
            <p:ph type="ftr" sz="quarter" idx="11"/>
          </p:nvPr>
        </p:nvSpPr>
        <p:spPr/>
        <p:txBody>
          <a:bodyPr/>
          <a:lstStyle>
            <a:extLst/>
          </a:lstStyle>
          <a:p>
            <a:endParaRPr kumimoji="0" lang="en-US"/>
          </a:p>
        </p:txBody>
      </p:sp>
      <p:sp>
        <p:nvSpPr>
          <p:cNvPr id="6" name="Slide Number Placeholder 5"/>
          <p:cNvSpPr>
            <a:spLocks noGrp="1"/>
          </p:cNvSpPr>
          <p:nvPr>
            <p:ph type="sldNum" sz="quarter" idx="12"/>
          </p:nvPr>
        </p:nvSpPr>
        <p:spPr/>
        <p:txBody>
          <a:bodyPr/>
          <a:lstStyle>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397764"/>
            <a:ext cx="3931920" cy="329184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397764"/>
            <a:ext cx="3931920" cy="329184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3737610"/>
            <a:ext cx="8183880" cy="78867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434578"/>
            <a:ext cx="3931920" cy="59412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434578"/>
            <a:ext cx="3931920" cy="59412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085850"/>
            <a:ext cx="3931920" cy="261747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085850"/>
            <a:ext cx="3931920" cy="261747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8" name="Footer Placeholder 7"/>
          <p:cNvSpPr>
            <a:spLocks noGrp="1"/>
          </p:cNvSpPr>
          <p:nvPr>
            <p:ph type="ftr" sz="quarter" idx="11"/>
          </p:nvPr>
        </p:nvSpPr>
        <p:spPr/>
        <p:txBody>
          <a:bodyPr/>
          <a:lstStyle>
            <a:extLst/>
          </a:lstStyle>
          <a:p>
            <a:endParaRPr kumimoji="0" lang="en-US"/>
          </a:p>
        </p:txBody>
      </p:sp>
      <p:sp>
        <p:nvSpPr>
          <p:cNvPr id="9" name="Slide Number Placeholder 8"/>
          <p:cNvSpPr>
            <a:spLocks noGrp="1"/>
          </p:cNvSpPr>
          <p:nvPr>
            <p:ph type="sldNum" sz="quarter" idx="12"/>
          </p:nvPr>
        </p:nvSpPr>
        <p:spPr/>
        <p:txBody>
          <a:bodyPr/>
          <a:lstStyle>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4" name="Footer Placeholder 3"/>
          <p:cNvSpPr>
            <a:spLocks noGrp="1"/>
          </p:cNvSpPr>
          <p:nvPr>
            <p:ph type="ftr" sz="quarter" idx="11"/>
          </p:nvPr>
        </p:nvSpPr>
        <p:spPr/>
        <p:txBody>
          <a:bodyPr/>
          <a:lstStyle>
            <a:extLst/>
          </a:lstStyle>
          <a:p>
            <a:endParaRPr kumimoji="0" lang="en-US"/>
          </a:p>
        </p:txBody>
      </p:sp>
      <p:sp>
        <p:nvSpPr>
          <p:cNvPr id="5" name="Slide Number Placeholder 4"/>
          <p:cNvSpPr>
            <a:spLocks noGrp="1"/>
          </p:cNvSpPr>
          <p:nvPr>
            <p:ph type="sldNum" sz="quarter" idx="12"/>
          </p:nvPr>
        </p:nvSpPr>
        <p:spPr/>
        <p:txBody>
          <a:bodyPr/>
          <a:lstStyle>
            <a:extLst/>
          </a:lstStyle>
          <a:p>
            <a:pPr>
              <a:spcBef>
                <a:spcPts val="0"/>
              </a:spcBef>
              <a:buNone/>
            </a:pPr>
            <a:fld id="{00000000-1234-1234-1234-123412341234}" type="slidenum">
              <a:rPr lang="en" smtClean="0"/>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1" y="246889"/>
            <a:ext cx="8532055" cy="464761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3" name="Footer Placeholder 2"/>
          <p:cNvSpPr>
            <a:spLocks noGrp="1"/>
          </p:cNvSpPr>
          <p:nvPr>
            <p:ph type="ftr" sz="quarter" idx="11"/>
          </p:nvPr>
        </p:nvSpPr>
        <p:spPr/>
        <p:txBody>
          <a:bodyPr/>
          <a:lstStyle>
            <a:extLst/>
          </a:lstStyle>
          <a:p>
            <a:endParaRPr kumimoji="0" lang="en-US"/>
          </a:p>
        </p:txBody>
      </p:sp>
      <p:sp>
        <p:nvSpPr>
          <p:cNvPr id="4" name="Slide Number Placeholder 3"/>
          <p:cNvSpPr>
            <a:spLocks noGrp="1"/>
          </p:cNvSpPr>
          <p:nvPr>
            <p:ph type="sldNum" sz="quarter" idx="12"/>
          </p:nvPr>
        </p:nvSpPr>
        <p:spPr/>
        <p:txBody>
          <a:bodyPr/>
          <a:lstStyle>
            <a:extLst/>
          </a:lstStyle>
          <a:p>
            <a:pPr>
              <a:spcBef>
                <a:spcPts val="0"/>
              </a:spcBef>
              <a:buNone/>
            </a:pPr>
            <a:fld id="{00000000-1234-1234-1234-123412341234}" type="slidenum">
              <a:rPr lang="en" smtClean="0">
                <a:solidFill>
                  <a:schemeClr val="lt1"/>
                </a:solidFill>
              </a:rPr>
              <a:t>‹#›</a:t>
            </a:fld>
            <a:endParaRPr lang="en">
              <a:solidFill>
                <a:schemeClr val="l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400050"/>
            <a:ext cx="2971800" cy="6858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085852"/>
            <a:ext cx="2971800" cy="3154584"/>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3" y="697608"/>
            <a:ext cx="4626159" cy="35433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1" y="246889"/>
            <a:ext cx="8532055" cy="464761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ound Single Corner Rectangle 10"/>
          <p:cNvSpPr/>
          <p:nvPr/>
        </p:nvSpPr>
        <p:spPr>
          <a:xfrm>
            <a:off x="6400801" y="325622"/>
            <a:ext cx="2324605" cy="325755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457200" y="3759042"/>
            <a:ext cx="8229600" cy="78867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400050"/>
            <a:ext cx="2240280" cy="315861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eaLnBrk="1" latinLnBrk="0" hangingPunct="1"/>
            <a:fld id="{C699CB88-5E1A-4FAC-892A-60949ACB1F6F}" type="datetimeFigureOut">
              <a:rPr lang="en-US" smtClean="0"/>
              <a:pPr eaLnBrk="1" latinLnBrk="0" hangingPunct="1"/>
              <a:t>2/29/2016</a:t>
            </a:fld>
            <a:endParaRPr lang="en-US"/>
          </a:p>
        </p:txBody>
      </p:sp>
      <p:sp>
        <p:nvSpPr>
          <p:cNvPr id="6" name="Footer Placeholder 5"/>
          <p:cNvSpPr>
            <a:spLocks noGrp="1"/>
          </p:cNvSpPr>
          <p:nvPr>
            <p:ph type="ftr" sz="quarter" idx="11"/>
          </p:nvPr>
        </p:nvSpPr>
        <p:spPr/>
        <p:txBody>
          <a:bodyPr/>
          <a:lstStyle>
            <a:extLst/>
          </a:lstStyle>
          <a:p>
            <a:endParaRPr kumimoji="0" lang="en-US"/>
          </a:p>
        </p:txBody>
      </p:sp>
      <p:sp>
        <p:nvSpPr>
          <p:cNvPr id="7" name="Slide Number Placeholder 6"/>
          <p:cNvSpPr>
            <a:spLocks noGrp="1"/>
          </p:cNvSpPr>
          <p:nvPr>
            <p:ph type="sldNum" sz="quarter" idx="12"/>
          </p:nvPr>
        </p:nvSpPr>
        <p:spPr/>
        <p:txBody>
          <a:bodyPr/>
          <a:lstStyle>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
        <p:nvSpPr>
          <p:cNvPr id="3" name="Picture Placeholder 2"/>
          <p:cNvSpPr>
            <a:spLocks noGrp="1"/>
          </p:cNvSpPr>
          <p:nvPr>
            <p:ph type="pic" idx="1"/>
          </p:nvPr>
        </p:nvSpPr>
        <p:spPr>
          <a:xfrm>
            <a:off x="421480" y="326826"/>
            <a:ext cx="5925312" cy="325755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smtClean="0"/>
              <a:t>Click icon to add picture</a:t>
            </a:r>
            <a:endParaRPr kumimoji="0" 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1" y="246889"/>
            <a:ext cx="8532055" cy="4647614"/>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ounded Rectangle 8"/>
          <p:cNvSpPr/>
          <p:nvPr/>
        </p:nvSpPr>
        <p:spPr>
          <a:xfrm>
            <a:off x="418597" y="325622"/>
            <a:ext cx="8306809" cy="41148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Title Placeholder 12"/>
          <p:cNvSpPr>
            <a:spLocks noGrp="1"/>
          </p:cNvSpPr>
          <p:nvPr>
            <p:ph type="title"/>
          </p:nvPr>
        </p:nvSpPr>
        <p:spPr>
          <a:xfrm>
            <a:off x="502920" y="3739193"/>
            <a:ext cx="8183880" cy="78867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397764"/>
            <a:ext cx="8183880" cy="3140964"/>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4583907"/>
            <a:ext cx="2286000" cy="273844"/>
          </a:xfrm>
          <a:prstGeom prst="rect">
            <a:avLst/>
          </a:prstGeom>
        </p:spPr>
        <p:txBody>
          <a:bodyPr vert="horz" anchor="b"/>
          <a:lstStyle>
            <a:lvl1pPr algn="r" eaLnBrk="1" latinLnBrk="0" hangingPunct="1">
              <a:defRPr kumimoji="0" sz="1000">
                <a:solidFill>
                  <a:schemeClr val="bg2">
                    <a:shade val="50000"/>
                  </a:schemeClr>
                </a:solidFill>
              </a:defRPr>
            </a:lvl1pPr>
            <a:extLst/>
          </a:lstStyle>
          <a:p>
            <a:pPr eaLnBrk="1" latinLnBrk="0" hangingPunct="1"/>
            <a:fld id="{C699CB88-5E1A-4FAC-892A-60949ACB1F6F}" type="datetimeFigureOut">
              <a:rPr lang="en-US" smtClean="0"/>
              <a:pPr eaLnBrk="1" latinLnBrk="0" hangingPunct="1"/>
              <a:t>2/29/2016</a:t>
            </a:fld>
            <a:endParaRPr lang="en-US"/>
          </a:p>
        </p:txBody>
      </p:sp>
      <p:sp>
        <p:nvSpPr>
          <p:cNvPr id="18" name="Footer Placeholder 17"/>
          <p:cNvSpPr>
            <a:spLocks noGrp="1"/>
          </p:cNvSpPr>
          <p:nvPr>
            <p:ph type="ftr" sz="quarter" idx="3"/>
          </p:nvPr>
        </p:nvSpPr>
        <p:spPr>
          <a:xfrm>
            <a:off x="6062328" y="4583907"/>
            <a:ext cx="2286000" cy="273844"/>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kumimoji="0" lang="en-US"/>
          </a:p>
        </p:txBody>
      </p:sp>
      <p:sp>
        <p:nvSpPr>
          <p:cNvPr id="5" name="Slide Number Placeholder 4"/>
          <p:cNvSpPr>
            <a:spLocks noGrp="1"/>
          </p:cNvSpPr>
          <p:nvPr>
            <p:ph type="sldNum" sz="quarter" idx="4"/>
          </p:nvPr>
        </p:nvSpPr>
        <p:spPr>
          <a:xfrm>
            <a:off x="8348328" y="4583907"/>
            <a:ext cx="457200" cy="273844"/>
          </a:xfrm>
          <a:prstGeom prst="rect">
            <a:avLst/>
          </a:prstGeom>
        </p:spPr>
        <p:txBody>
          <a:bodyPr vert="horz" anchor="b"/>
          <a:lstStyle>
            <a:lvl1pPr algn="r" eaLnBrk="1" latinLnBrk="0" hangingPunct="1">
              <a:defRPr kumimoji="0" sz="1000">
                <a:solidFill>
                  <a:schemeClr val="bg2">
                    <a:shade val="50000"/>
                  </a:schemeClr>
                </a:solidFill>
              </a:defRPr>
            </a:lvl1pPr>
            <a:extLst/>
          </a:lstStyle>
          <a:p>
            <a:pPr algn="r">
              <a:spcBef>
                <a:spcPts val="0"/>
              </a:spcBef>
              <a:buNone/>
            </a:pPr>
            <a:fld id="{00000000-1234-1234-1234-123412341234}" type="slidenum">
              <a:rPr lang="en" sz="1300" smtClean="0">
                <a:solidFill>
                  <a:schemeClr val="dk2"/>
                </a:solidFill>
              </a:rPr>
              <a:t>‹#›</a:t>
            </a:fld>
            <a:endParaRPr lang="en" sz="1300">
              <a:solidFill>
                <a:schemeClr val="dk2"/>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Lst>
  <p:hf sldNum="0" hdr="0" ftr="0" dt="0"/>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edutopia.org/discussion/developing-growth-mindset-teachers-and-staff"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mindsetkit.org/growth-mindset/about-growth-mindset/mindsets-can-change"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hyperlink" Target="http://www.whatkidscando.org/resources/spec_growthmindset.html"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interventioncentral.org/behavioral-interventions/motivation/teacher-praise-efficient-tool-motivate-student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teachthought.com/wp-content/uploads/2013/12/establishing-a-growth-mindset.jpg"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3.xml.rels><?xml version="1.0" encoding="UTF-8" standalone="yes"?>
<Relationships xmlns="http://schemas.openxmlformats.org/package/2006/relationships"><Relationship Id="rId3" Type="http://schemas.openxmlformats.org/officeDocument/2006/relationships/hyperlink" Target="https://www.mindsetkit.org/growth-mindset/about-growth-mindset/what-is-growth-mindset"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hyperlink" Target="https://youtu.be/NWv1VdDeoRY"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Ygx5nLtIFRI"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Shape 40"/>
          <p:cNvSpPr txBox="1">
            <a:spLocks noGrp="1"/>
          </p:cNvSpPr>
          <p:nvPr>
            <p:ph type="ctrTitle"/>
          </p:nvPr>
        </p:nvSpPr>
        <p:spPr>
          <a:xfrm>
            <a:off x="762000" y="590550"/>
            <a:ext cx="7772400" cy="1828800"/>
          </a:xfrm>
          <a:prstGeom prst="rect">
            <a:avLst/>
          </a:prstGeom>
        </p:spPr>
        <p:txBody>
          <a:bodyPr lIns="91425" tIns="91425" rIns="91425" bIns="91425" anchor="b" anchorCtr="0">
            <a:noAutofit/>
          </a:bodyPr>
          <a:lstStyle/>
          <a:p>
            <a:pPr algn="ctr">
              <a:spcBef>
                <a:spcPts val="0"/>
              </a:spcBef>
              <a:buNone/>
            </a:pPr>
            <a:r>
              <a:rPr lang="en" sz="6000" dirty="0" smtClean="0"/>
              <a:t>Celebrating </a:t>
            </a:r>
            <a:br>
              <a:rPr lang="en" sz="6000" dirty="0" smtClean="0"/>
            </a:br>
            <a:r>
              <a:rPr lang="en" sz="6000" dirty="0" smtClean="0"/>
              <a:t>Growth </a:t>
            </a:r>
            <a:r>
              <a:rPr lang="en" sz="6000" dirty="0"/>
              <a:t>Mindset</a:t>
            </a:r>
          </a:p>
        </p:txBody>
      </p:sp>
      <p:sp>
        <p:nvSpPr>
          <p:cNvPr id="2" name="TextBox 1"/>
          <p:cNvSpPr txBox="1"/>
          <p:nvPr/>
        </p:nvSpPr>
        <p:spPr>
          <a:xfrm>
            <a:off x="771525" y="3409950"/>
            <a:ext cx="7696200" cy="954107"/>
          </a:xfrm>
          <a:prstGeom prst="rect">
            <a:avLst/>
          </a:prstGeom>
          <a:noFill/>
        </p:spPr>
        <p:txBody>
          <a:bodyPr wrap="square" rtlCol="0">
            <a:spAutoFit/>
          </a:bodyPr>
          <a:lstStyle/>
          <a:p>
            <a:pPr algn="ctr"/>
            <a:r>
              <a:rPr lang="en-US" b="1" dirty="0" smtClean="0"/>
              <a:t>Angelique Austin</a:t>
            </a:r>
          </a:p>
          <a:p>
            <a:pPr algn="ctr"/>
            <a:r>
              <a:rPr lang="en-US" b="1" dirty="0" smtClean="0"/>
              <a:t>Guilford County Schools AG Coordinator</a:t>
            </a:r>
          </a:p>
          <a:p>
            <a:pPr algn="ctr"/>
            <a:r>
              <a:rPr lang="en-US" b="1" dirty="0" smtClean="0"/>
              <a:t>NCAGT Conference</a:t>
            </a:r>
            <a:br>
              <a:rPr lang="en-US" b="1" dirty="0" smtClean="0"/>
            </a:br>
            <a:r>
              <a:rPr lang="en-US" b="1" dirty="0" smtClean="0"/>
              <a:t>March 2016</a:t>
            </a:r>
            <a:endParaRPr lang="en-US" b="1" dirty="0"/>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183880" cy="895350"/>
          </a:xfrm>
        </p:spPr>
        <p:txBody>
          <a:bodyPr>
            <a:normAutofit/>
          </a:bodyPr>
          <a:lstStyle/>
          <a:p>
            <a:r>
              <a:rPr lang="en-US" dirty="0" smtClean="0"/>
              <a:t>Spread the word…</a:t>
            </a:r>
            <a:endParaRPr lang="en-US" dirty="0"/>
          </a:p>
        </p:txBody>
      </p:sp>
      <p:sp>
        <p:nvSpPr>
          <p:cNvPr id="3" name="Content Placeholder 2"/>
          <p:cNvSpPr>
            <a:spLocks noGrp="1"/>
          </p:cNvSpPr>
          <p:nvPr>
            <p:ph idx="1"/>
          </p:nvPr>
        </p:nvSpPr>
        <p:spPr>
          <a:xfrm>
            <a:off x="502920" y="895350"/>
            <a:ext cx="8183880" cy="3505200"/>
          </a:xfrm>
        </p:spPr>
        <p:txBody>
          <a:bodyPr>
            <a:normAutofit/>
          </a:bodyPr>
          <a:lstStyle/>
          <a:p>
            <a:r>
              <a:rPr lang="en-US" sz="2500" dirty="0" smtClean="0"/>
              <a:t>Develop a Growth Mindset in Teachers and Staff</a:t>
            </a:r>
          </a:p>
          <a:p>
            <a:r>
              <a:rPr lang="en-US" sz="2500" dirty="0" smtClean="0"/>
              <a:t>Build a Growth Mindset Culture at your school</a:t>
            </a:r>
          </a:p>
          <a:p>
            <a:r>
              <a:rPr lang="en-US" sz="2500" dirty="0" smtClean="0"/>
              <a:t>Teach Students about Brain Malleability</a:t>
            </a:r>
          </a:p>
          <a:p>
            <a:r>
              <a:rPr lang="en-US" sz="2500" dirty="0" smtClean="0"/>
              <a:t>Incorporate Growth Mindset              lessons/resources in the classroom             setting</a:t>
            </a:r>
          </a:p>
          <a:p>
            <a:pPr marL="0" indent="0">
              <a:buNone/>
            </a:pPr>
            <a:endParaRPr lang="en-US" dirty="0" smtClean="0"/>
          </a:p>
        </p:txBody>
      </p:sp>
      <p:pic>
        <p:nvPicPr>
          <p:cNvPr id="1026" name="Picture 2" descr="http://2.bp.blogspot.com/-eyTpUjThV4A/TsOjltLEJ5I/AAAAAAAACFE/l44jOUNmkTY/s1600/spread+the+wor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800349"/>
            <a:ext cx="2245519" cy="1774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4956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1950"/>
            <a:ext cx="8229600" cy="914400"/>
          </a:xfrm>
        </p:spPr>
        <p:txBody>
          <a:bodyPr>
            <a:normAutofit fontScale="90000"/>
          </a:bodyPr>
          <a:lstStyle/>
          <a:p>
            <a:pPr algn="ctr"/>
            <a:r>
              <a:rPr lang="en-US" sz="3200" dirty="0" smtClean="0"/>
              <a:t>Developing a Growth Mindset </a:t>
            </a:r>
            <a:br>
              <a:rPr lang="en-US" sz="3200" dirty="0" smtClean="0"/>
            </a:br>
            <a:r>
              <a:rPr lang="en-US" sz="3200" dirty="0" smtClean="0"/>
              <a:t>in Teachers and Staff</a:t>
            </a:r>
            <a:endParaRPr lang="en-US" sz="3200" dirty="0"/>
          </a:p>
        </p:txBody>
      </p:sp>
      <p:sp>
        <p:nvSpPr>
          <p:cNvPr id="3" name="Text Placeholder 2"/>
          <p:cNvSpPr>
            <a:spLocks noGrp="1"/>
          </p:cNvSpPr>
          <p:nvPr>
            <p:ph type="body" idx="1"/>
          </p:nvPr>
        </p:nvSpPr>
        <p:spPr>
          <a:xfrm>
            <a:off x="304800" y="1200150"/>
            <a:ext cx="8610600" cy="3725699"/>
          </a:xfrm>
        </p:spPr>
        <p:txBody>
          <a:bodyPr/>
          <a:lstStyle/>
          <a:p>
            <a:r>
              <a:rPr lang="en-US" dirty="0" err="1" smtClean="0"/>
              <a:t>Edutopia</a:t>
            </a:r>
            <a:r>
              <a:rPr lang="en-US" dirty="0"/>
              <a:t> </a:t>
            </a:r>
            <a:r>
              <a:rPr lang="en-US" dirty="0" smtClean="0"/>
              <a:t>article link: </a:t>
            </a:r>
          </a:p>
          <a:p>
            <a:r>
              <a:rPr lang="en-US" sz="1800" dirty="0" smtClean="0">
                <a:hlinkClick r:id="rId3"/>
              </a:rPr>
              <a:t>http</a:t>
            </a:r>
            <a:r>
              <a:rPr lang="en-US" sz="1800" dirty="0">
                <a:hlinkClick r:id="rId3"/>
              </a:rPr>
              <a:t>://</a:t>
            </a:r>
            <a:r>
              <a:rPr lang="en-US" sz="1800" dirty="0" smtClean="0">
                <a:hlinkClick r:id="rId3"/>
              </a:rPr>
              <a:t>www.edutopia.org/discussion/developing-growth-mindset-teachers-and-staff</a:t>
            </a:r>
            <a:endParaRPr lang="en-US" sz="1800" dirty="0" smtClean="0"/>
          </a:p>
          <a:p>
            <a:endParaRPr lang="en-US" sz="1800" dirty="0"/>
          </a:p>
          <a:p>
            <a:r>
              <a:rPr lang="en-US" sz="1800" dirty="0" smtClean="0"/>
              <a:t>Things to think about:</a:t>
            </a:r>
          </a:p>
          <a:p>
            <a:endParaRPr lang="en-US" sz="1800" dirty="0"/>
          </a:p>
          <a:p>
            <a:pPr marL="285750" indent="-285750">
              <a:buFont typeface="Arial" panose="020B0604020202020204" pitchFamily="34" charset="0"/>
              <a:buChar char="•"/>
            </a:pPr>
            <a:r>
              <a:rPr lang="en-US" sz="1800" dirty="0" smtClean="0"/>
              <a:t>Why is it just as important for teachers to develop a growth mindset as it is for students?</a:t>
            </a:r>
          </a:p>
          <a:p>
            <a:pPr marL="285750" indent="-285750">
              <a:buFont typeface="Arial" panose="020B0604020202020204" pitchFamily="34" charset="0"/>
              <a:buChar char="•"/>
            </a:pPr>
            <a:r>
              <a:rPr lang="en-US" sz="1800" dirty="0" smtClean="0"/>
              <a:t>Why is modeling a growth mindset for students important?</a:t>
            </a:r>
          </a:p>
          <a:p>
            <a:pPr marL="285750" indent="-285750">
              <a:buFont typeface="Arial" panose="020B0604020202020204" pitchFamily="34" charset="0"/>
              <a:buChar char="•"/>
            </a:pPr>
            <a:r>
              <a:rPr lang="en-US" sz="1800" b="1" dirty="0" smtClean="0"/>
              <a:t>How</a:t>
            </a:r>
            <a:r>
              <a:rPr lang="en-US" sz="1800" dirty="0" smtClean="0"/>
              <a:t> can we develop a growth mindset in our teachers?</a:t>
            </a:r>
          </a:p>
          <a:p>
            <a:endParaRPr lang="en-US" sz="1800" dirty="0"/>
          </a:p>
        </p:txBody>
      </p:sp>
    </p:spTree>
    <p:extLst>
      <p:ext uri="{BB962C8B-B14F-4D97-AF65-F5344CB8AC3E}">
        <p14:creationId xmlns:p14="http://schemas.microsoft.com/office/powerpoint/2010/main" val="33850669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4800" y="209550"/>
            <a:ext cx="8534400" cy="4724400"/>
          </a:xfrm>
        </p:spPr>
      </p:pic>
    </p:spTree>
    <p:extLst>
      <p:ext uri="{BB962C8B-B14F-4D97-AF65-F5344CB8AC3E}">
        <p14:creationId xmlns:p14="http://schemas.microsoft.com/office/powerpoint/2010/main" val="16647451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2950" y="438150"/>
            <a:ext cx="8183880" cy="788670"/>
          </a:xfrm>
        </p:spPr>
        <p:txBody>
          <a:bodyPr>
            <a:normAutofit fontScale="90000"/>
          </a:bodyPr>
          <a:lstStyle/>
          <a:p>
            <a:r>
              <a:rPr lang="en-US" dirty="0" smtClean="0"/>
              <a:t>Teach Students About the Brain</a:t>
            </a:r>
            <a:endParaRPr lang="en-US" dirty="0"/>
          </a:p>
        </p:txBody>
      </p:sp>
      <p:sp>
        <p:nvSpPr>
          <p:cNvPr id="2" name="Content Placeholder 1"/>
          <p:cNvSpPr>
            <a:spLocks noGrp="1"/>
          </p:cNvSpPr>
          <p:nvPr>
            <p:ph idx="1"/>
          </p:nvPr>
        </p:nvSpPr>
        <p:spPr>
          <a:xfrm>
            <a:off x="609600" y="1200150"/>
            <a:ext cx="6196405" cy="3352800"/>
          </a:xfrm>
        </p:spPr>
        <p:txBody>
          <a:bodyPr>
            <a:normAutofit fontScale="85000" lnSpcReduction="20000"/>
          </a:bodyPr>
          <a:lstStyle/>
          <a:p>
            <a:r>
              <a:rPr lang="en-US" dirty="0" smtClean="0"/>
              <a:t>“Students must understand that intelligence is not about a fixed number, a grade on a paper, or a report card. Students must understand that intelligence is constantly changing based on effort, persistence, and motivation” (Ricci, </a:t>
            </a:r>
            <a:r>
              <a:rPr lang="en-US" i="1" dirty="0" smtClean="0"/>
              <a:t>Mindsets in the Classroom</a:t>
            </a:r>
            <a:r>
              <a:rPr lang="en-US" dirty="0" smtClean="0"/>
              <a:t>).</a:t>
            </a:r>
            <a:br>
              <a:rPr lang="en-US" dirty="0" smtClean="0"/>
            </a:br>
            <a:endParaRPr lang="en-US" dirty="0" smtClean="0"/>
          </a:p>
          <a:p>
            <a:r>
              <a:rPr lang="en-US" sz="1800" dirty="0">
                <a:hlinkClick r:id="rId3"/>
              </a:rPr>
              <a:t>https://</a:t>
            </a:r>
            <a:r>
              <a:rPr lang="en-US" sz="1800" dirty="0" smtClean="0">
                <a:hlinkClick r:id="rId3"/>
              </a:rPr>
              <a:t>www.mindsetkit.org/growth-mindset/about-growth-mindset/mindsets-can-change</a:t>
            </a:r>
            <a:r>
              <a:rPr lang="en-US" sz="1800" dirty="0" smtClean="0"/>
              <a:t> </a:t>
            </a:r>
            <a:endParaRPr lang="en-US" sz="1800" dirty="0"/>
          </a:p>
        </p:txBody>
      </p:sp>
      <p:pic>
        <p:nvPicPr>
          <p:cNvPr id="1026" name="Picture 2" descr="C:\Users\austina3\AppData\Local\Microsoft\Windows\Temporary Internet Files\Content.IE5\BN3V0M5M\brain-cog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1200150"/>
            <a:ext cx="1981200" cy="14816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191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8836" y="438150"/>
            <a:ext cx="7924800" cy="990599"/>
          </a:xfrm>
        </p:spPr>
        <p:txBody>
          <a:bodyPr>
            <a:noAutofit/>
          </a:bodyPr>
          <a:lstStyle/>
          <a:p>
            <a:r>
              <a:rPr lang="en-US" dirty="0" smtClean="0"/>
              <a:t>Growth Mindset and </a:t>
            </a:r>
            <a:br>
              <a:rPr lang="en-US" dirty="0" smtClean="0"/>
            </a:br>
            <a:r>
              <a:rPr lang="en-US" dirty="0" smtClean="0"/>
              <a:t>Why It Matters </a:t>
            </a:r>
            <a:endParaRPr lang="en-US" dirty="0"/>
          </a:p>
        </p:txBody>
      </p:sp>
      <p:sp>
        <p:nvSpPr>
          <p:cNvPr id="3" name="Content Placeholder 2"/>
          <p:cNvSpPr>
            <a:spLocks noGrp="1"/>
          </p:cNvSpPr>
          <p:nvPr>
            <p:ph sz="quarter" idx="1"/>
          </p:nvPr>
        </p:nvSpPr>
        <p:spPr>
          <a:xfrm>
            <a:off x="502920" y="1428750"/>
            <a:ext cx="8183880" cy="3124200"/>
          </a:xfrm>
        </p:spPr>
        <p:txBody>
          <a:bodyPr>
            <a:normAutofit fontScale="85000" lnSpcReduction="10000"/>
          </a:bodyPr>
          <a:lstStyle/>
          <a:p>
            <a:r>
              <a:rPr lang="en-US" dirty="0" smtClean="0"/>
              <a:t>Sample Activity</a:t>
            </a:r>
            <a:endParaRPr lang="en-US" dirty="0"/>
          </a:p>
          <a:p>
            <a:r>
              <a:rPr lang="en-US" i="1" dirty="0" smtClean="0"/>
              <a:t>Pushing Your Limits</a:t>
            </a:r>
            <a:r>
              <a:rPr lang="en-US" dirty="0" smtClean="0"/>
              <a:t>:</a:t>
            </a:r>
            <a:endParaRPr lang="en-US" dirty="0"/>
          </a:p>
          <a:p>
            <a:pPr lvl="1"/>
            <a:r>
              <a:rPr lang="en-US" dirty="0" smtClean="0"/>
              <a:t>Activity: After watching the video, make a list of the ways teachers can show students that they truly believe in their potential – more than just saying every student can succeed. Then make a list of the ways teachers, perhaps without knowing it, can cause students to be discouraged, to feel like a failure.</a:t>
            </a:r>
          </a:p>
          <a:p>
            <a:pPr lvl="1"/>
            <a:r>
              <a:rPr lang="en-US" u="sng" dirty="0">
                <a:hlinkClick r:id="rId3"/>
              </a:rPr>
              <a:t>http://</a:t>
            </a:r>
            <a:r>
              <a:rPr lang="en-US" u="sng" dirty="0" smtClean="0">
                <a:hlinkClick r:id="rId3"/>
              </a:rPr>
              <a:t>www.whatkidscando.org/resources/spec_growthmindset.html</a:t>
            </a:r>
            <a:endParaRPr lang="en-US" u="sng" dirty="0"/>
          </a:p>
        </p:txBody>
      </p:sp>
      <p:pic>
        <p:nvPicPr>
          <p:cNvPr id="2050" name="Picture 2" descr="C:\Users\austina3\AppData\Local\Microsoft\Windows\Temporary Internet Files\Content.IE5\PL8M48IS\clipboard-311168_64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438150"/>
            <a:ext cx="993636" cy="10864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456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38150"/>
            <a:ext cx="7924800" cy="4417314"/>
          </a:xfrm>
        </p:spPr>
        <p:txBody>
          <a:bodyPr/>
          <a:lstStyle/>
          <a:p>
            <a:r>
              <a:rPr lang="en-US" dirty="0"/>
              <a:t>W</a:t>
            </a:r>
            <a:r>
              <a:rPr lang="en-US" dirty="0" smtClean="0"/>
              <a:t>hat else can we do?</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047750"/>
            <a:ext cx="6400800" cy="3600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853552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38150"/>
            <a:ext cx="8183880" cy="788670"/>
          </a:xfrm>
        </p:spPr>
        <p:txBody>
          <a:bodyPr>
            <a:normAutofit/>
          </a:bodyPr>
          <a:lstStyle/>
          <a:p>
            <a:r>
              <a:rPr lang="en-US" sz="4400" dirty="0" smtClean="0"/>
              <a:t>Student Praise</a:t>
            </a:r>
            <a:endParaRPr lang="en-US" sz="4400" dirty="0"/>
          </a:p>
        </p:txBody>
      </p:sp>
      <p:sp>
        <p:nvSpPr>
          <p:cNvPr id="2" name="Content Placeholder 1"/>
          <p:cNvSpPr>
            <a:spLocks noGrp="1"/>
          </p:cNvSpPr>
          <p:nvPr>
            <p:ph idx="1"/>
          </p:nvPr>
        </p:nvSpPr>
        <p:spPr>
          <a:xfrm>
            <a:off x="872068" y="342900"/>
            <a:ext cx="7814733" cy="4686300"/>
          </a:xfrm>
        </p:spPr>
        <p:txBody>
          <a:bodyPr>
            <a:normAutofit fontScale="40000" lnSpcReduction="20000"/>
          </a:bodyPr>
          <a:lstStyle/>
          <a:p>
            <a:endParaRPr lang="en-US" sz="3200" dirty="0" smtClean="0"/>
          </a:p>
          <a:p>
            <a:endParaRPr lang="en-US" sz="3200" dirty="0"/>
          </a:p>
          <a:p>
            <a:endParaRPr lang="en-US" sz="3200" dirty="0" smtClean="0"/>
          </a:p>
          <a:p>
            <a:endParaRPr lang="en-US" sz="3200" dirty="0" smtClean="0"/>
          </a:p>
          <a:p>
            <a:endParaRPr lang="en-US" sz="3200" dirty="0"/>
          </a:p>
          <a:p>
            <a:r>
              <a:rPr lang="en-US" sz="9800" dirty="0" smtClean="0"/>
              <a:t>“Modifying or adding </a:t>
            </a:r>
            <a:r>
              <a:rPr lang="en-US" sz="9800" dirty="0"/>
              <a:t/>
            </a:r>
            <a:br>
              <a:rPr lang="en-US" sz="9800" dirty="0"/>
            </a:br>
            <a:r>
              <a:rPr lang="en-US" sz="9800" dirty="0" smtClean="0"/>
              <a:t>effort praise is all it </a:t>
            </a:r>
            <a:r>
              <a:rPr lang="en-US" sz="9800" dirty="0"/>
              <a:t/>
            </a:r>
            <a:br>
              <a:rPr lang="en-US" sz="9800" dirty="0"/>
            </a:br>
            <a:r>
              <a:rPr lang="en-US" sz="9800" dirty="0" smtClean="0"/>
              <a:t>takes to send a growth </a:t>
            </a:r>
            <a:br>
              <a:rPr lang="en-US" sz="9800" dirty="0" smtClean="0"/>
            </a:br>
            <a:r>
              <a:rPr lang="en-US" sz="9800" dirty="0" smtClean="0"/>
              <a:t>mindset message.”</a:t>
            </a:r>
            <a:br>
              <a:rPr lang="en-US" sz="9800" dirty="0" smtClean="0"/>
            </a:br>
            <a:r>
              <a:rPr lang="en-US" sz="7300" dirty="0" smtClean="0"/>
              <a:t>                           </a:t>
            </a:r>
            <a:r>
              <a:rPr lang="en-US" sz="3800" dirty="0" smtClean="0"/>
              <a:t>(Ricci, </a:t>
            </a:r>
            <a:r>
              <a:rPr lang="en-US" sz="3800" i="1" dirty="0" smtClean="0"/>
              <a:t>Mindsets in the Classroom</a:t>
            </a:r>
            <a:r>
              <a:rPr lang="en-US" sz="4200" dirty="0" smtClean="0"/>
              <a:t>).</a:t>
            </a:r>
          </a:p>
          <a:p>
            <a:endParaRPr lang="en-US" dirty="0" smtClean="0"/>
          </a:p>
          <a:p>
            <a:endParaRPr lang="en-US" dirty="0"/>
          </a:p>
          <a:p>
            <a:pPr marL="0" indent="0">
              <a:buNone/>
            </a:pPr>
            <a:endParaRPr lang="en-US" sz="1800" dirty="0" smtClean="0">
              <a:hlinkClick r:id="rId3"/>
            </a:endParaRPr>
          </a:p>
          <a:p>
            <a:pPr marL="0" indent="0">
              <a:buNone/>
            </a:pPr>
            <a:endParaRPr lang="en-US" sz="1800" dirty="0">
              <a:hlinkClick r:id="rId3"/>
            </a:endParaRPr>
          </a:p>
          <a:p>
            <a:pPr marL="0" indent="0">
              <a:buNone/>
            </a:pPr>
            <a:endParaRPr lang="en-US" sz="1800" dirty="0" smtClean="0">
              <a:hlinkClick r:id="rId3"/>
            </a:endParaRPr>
          </a:p>
          <a:p>
            <a:pPr marL="0" indent="0">
              <a:buNone/>
            </a:pPr>
            <a:endParaRPr lang="en-US" sz="1800" dirty="0">
              <a:hlinkClick r:id="rId3"/>
            </a:endParaRPr>
          </a:p>
          <a:p>
            <a:pPr marL="0" indent="0">
              <a:buNone/>
            </a:pPr>
            <a:r>
              <a:rPr lang="en-US" sz="2600" dirty="0" smtClean="0">
                <a:hlinkClick r:id="rId3"/>
              </a:rPr>
              <a:t/>
            </a:r>
            <a:br>
              <a:rPr lang="en-US" sz="2600" dirty="0" smtClean="0">
                <a:hlinkClick r:id="rId3"/>
              </a:rPr>
            </a:br>
            <a:endParaRPr lang="en-US" sz="2600" dirty="0"/>
          </a:p>
        </p:txBody>
      </p:sp>
      <p:pic>
        <p:nvPicPr>
          <p:cNvPr id="4098" name="Picture 2" descr="http://media-cache-ec0.pinimg.com/736x/cf/0e/e8/cf0ee85b40805663a8c02daae61645f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11878" y="438150"/>
            <a:ext cx="1828800" cy="1828800"/>
          </a:xfrm>
          <a:prstGeom prst="rect">
            <a:avLst/>
          </a:prstGeom>
          <a:noFill/>
          <a:effectLst>
            <a:glow rad="127000">
              <a:schemeClr val="accent1">
                <a:alpha val="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3373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514348"/>
            <a:ext cx="8183880" cy="762002"/>
          </a:xfrm>
        </p:spPr>
        <p:txBody>
          <a:bodyPr>
            <a:normAutofit fontScale="90000"/>
          </a:bodyPr>
          <a:lstStyle/>
          <a:p>
            <a:r>
              <a:rPr lang="en-US" b="1" dirty="0"/>
              <a:t>Describe Noteworthy </a:t>
            </a:r>
            <a:r>
              <a:rPr lang="en-US" b="1" dirty="0" smtClean="0"/>
              <a:t/>
            </a:r>
            <a:br>
              <a:rPr lang="en-US" b="1" dirty="0" smtClean="0"/>
            </a:br>
            <a:r>
              <a:rPr lang="en-US" b="1" dirty="0" smtClean="0"/>
              <a:t>Student Behavior</a:t>
            </a:r>
            <a:endParaRPr lang="en-US" dirty="0"/>
          </a:p>
        </p:txBody>
      </p:sp>
      <p:sp>
        <p:nvSpPr>
          <p:cNvPr id="2" name="Content Placeholder 1"/>
          <p:cNvSpPr>
            <a:spLocks noGrp="1"/>
          </p:cNvSpPr>
          <p:nvPr>
            <p:ph idx="1"/>
          </p:nvPr>
        </p:nvSpPr>
        <p:spPr>
          <a:xfrm>
            <a:off x="838200" y="1200150"/>
            <a:ext cx="7408333" cy="3179376"/>
          </a:xfrm>
        </p:spPr>
        <p:txBody>
          <a:bodyPr>
            <a:normAutofit fontScale="92500" lnSpcReduction="20000"/>
          </a:bodyPr>
          <a:lstStyle/>
          <a:p>
            <a:r>
              <a:rPr lang="en-US" sz="2400" dirty="0" smtClean="0"/>
              <a:t>Praise </a:t>
            </a:r>
            <a:r>
              <a:rPr lang="en-US" sz="2400" dirty="0"/>
              <a:t>statements that lack a </a:t>
            </a:r>
            <a:r>
              <a:rPr lang="en-US" sz="2400" dirty="0" smtClean="0"/>
              <a:t/>
            </a:r>
            <a:br>
              <a:rPr lang="en-US" sz="2400" dirty="0" smtClean="0"/>
            </a:br>
            <a:r>
              <a:rPr lang="en-US" sz="2400" dirty="0" smtClean="0"/>
              <a:t>specific account </a:t>
            </a:r>
            <a:r>
              <a:rPr lang="en-US" sz="2400" dirty="0"/>
              <a:t>of student </a:t>
            </a:r>
            <a:r>
              <a:rPr lang="en-US" sz="2400" dirty="0" smtClean="0"/>
              <a:t/>
            </a:r>
            <a:br>
              <a:rPr lang="en-US" sz="2400" dirty="0" smtClean="0"/>
            </a:br>
            <a:r>
              <a:rPr lang="en-US" sz="2400" dirty="0" smtClean="0"/>
              <a:t>behavior </a:t>
            </a:r>
            <a:r>
              <a:rPr lang="en-US" sz="2400" dirty="0"/>
              <a:t>in </a:t>
            </a:r>
            <a:r>
              <a:rPr lang="en-US" sz="2400" dirty="0" smtClean="0"/>
              <a:t>observable terms </a:t>
            </a:r>
            <a:br>
              <a:rPr lang="en-US" sz="2400" dirty="0" smtClean="0"/>
            </a:br>
            <a:r>
              <a:rPr lang="en-US" sz="2400" dirty="0" smtClean="0"/>
              <a:t>are </a:t>
            </a:r>
            <a:r>
              <a:rPr lang="en-US" sz="2400" dirty="0"/>
              <a:t>compromised—as they fail to </a:t>
            </a:r>
            <a:r>
              <a:rPr lang="en-US" sz="2400" dirty="0" smtClean="0"/>
              <a:t/>
            </a:r>
            <a:br>
              <a:rPr lang="en-US" sz="2400" dirty="0" smtClean="0"/>
            </a:br>
            <a:r>
              <a:rPr lang="en-US" sz="2400" dirty="0" smtClean="0"/>
              <a:t>give </a:t>
            </a:r>
            <a:r>
              <a:rPr lang="en-US" sz="2400" dirty="0"/>
              <a:t>students performance feedback to </a:t>
            </a:r>
            <a:r>
              <a:rPr lang="en-US" sz="2400" dirty="0" smtClean="0"/>
              <a:t/>
            </a:r>
            <a:br>
              <a:rPr lang="en-US" sz="2400" dirty="0" smtClean="0"/>
            </a:br>
            <a:r>
              <a:rPr lang="en-US" sz="2400" dirty="0" smtClean="0"/>
              <a:t>guide </a:t>
            </a:r>
            <a:r>
              <a:rPr lang="en-US" sz="2400" dirty="0"/>
              <a:t>their learning. </a:t>
            </a:r>
            <a:r>
              <a:rPr lang="en-US" sz="2400" dirty="0" smtClean="0"/>
              <a:t>For </a:t>
            </a:r>
            <a:r>
              <a:rPr lang="en-US" sz="2400" dirty="0"/>
              <a:t>example, a praise statement such as </a:t>
            </a:r>
            <a:r>
              <a:rPr lang="en-US" sz="2400" i="1" dirty="0"/>
              <a:t>'Good job!'</a:t>
            </a:r>
            <a:r>
              <a:rPr lang="en-US" sz="2400" dirty="0"/>
              <a:t> is inadequate because it lacks a behavioral description (Hawkins &amp; Heflin, 2011). </a:t>
            </a:r>
            <a:endParaRPr lang="en-US" sz="2400" dirty="0" smtClean="0"/>
          </a:p>
          <a:p>
            <a:pPr marL="0" indent="0">
              <a:buNone/>
            </a:pPr>
            <a:endParaRPr lang="en-US" sz="2400" dirty="0" smtClean="0"/>
          </a:p>
          <a:p>
            <a:r>
              <a:rPr lang="en-US" sz="2400" dirty="0" smtClean="0"/>
              <a:t>How can we fix this praise?</a:t>
            </a:r>
            <a:endParaRPr lang="en-US" sz="2400" dirty="0"/>
          </a:p>
        </p:txBody>
      </p:sp>
      <p:pic>
        <p:nvPicPr>
          <p:cNvPr id="5122" name="Picture 2" descr="http://www.littleheath.org.uk/_files/images/B6848BB0E3FF46AC69EB4F433735A56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77000" y="514348"/>
            <a:ext cx="2057400" cy="17330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02893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3350"/>
            <a:ext cx="8183880" cy="788670"/>
          </a:xfrm>
        </p:spPr>
        <p:txBody>
          <a:bodyPr>
            <a:normAutofit fontScale="90000"/>
          </a:bodyPr>
          <a:lstStyle/>
          <a:p>
            <a:r>
              <a:rPr lang="en-US" dirty="0" smtClean="0"/>
              <a:t>When is effort praise too much?</a:t>
            </a:r>
            <a:endParaRPr lang="en-US" dirty="0"/>
          </a:p>
        </p:txBody>
      </p:sp>
      <p:sp>
        <p:nvSpPr>
          <p:cNvPr id="3" name="Content Placeholder 2"/>
          <p:cNvSpPr>
            <a:spLocks noGrp="1"/>
          </p:cNvSpPr>
          <p:nvPr>
            <p:ph idx="1"/>
          </p:nvPr>
        </p:nvSpPr>
        <p:spPr>
          <a:xfrm>
            <a:off x="502920" y="1047750"/>
            <a:ext cx="8183880" cy="3276600"/>
          </a:xfrm>
        </p:spPr>
        <p:txBody>
          <a:bodyPr>
            <a:normAutofit fontScale="92500" lnSpcReduction="10000"/>
          </a:bodyPr>
          <a:lstStyle/>
          <a:p>
            <a:r>
              <a:rPr lang="en-US" dirty="0" smtClean="0"/>
              <a:t>“Effort is a means to an end to the goal of learning and improving. Too often nowadays, praise is given to students who are putting effort, but </a:t>
            </a:r>
            <a:r>
              <a:rPr lang="en-US" i="1" dirty="0" smtClean="0"/>
              <a:t>not learning</a:t>
            </a:r>
            <a:r>
              <a:rPr lang="en-US" dirty="0" smtClean="0"/>
              <a:t>, in order to make them feel good at the moment </a:t>
            </a:r>
            <a:r>
              <a:rPr lang="en-US" sz="2000" dirty="0" smtClean="0"/>
              <a:t>(</a:t>
            </a:r>
            <a:r>
              <a:rPr lang="en-US" sz="2000" dirty="0" err="1" smtClean="0"/>
              <a:t>Dweck</a:t>
            </a:r>
            <a:r>
              <a:rPr lang="en-US" sz="2000" dirty="0" smtClean="0"/>
              <a:t>, “Carol </a:t>
            </a:r>
            <a:r>
              <a:rPr lang="en-US" sz="2000" dirty="0" err="1" smtClean="0"/>
              <a:t>Dweck</a:t>
            </a:r>
            <a:r>
              <a:rPr lang="en-US" sz="2000" dirty="0" smtClean="0"/>
              <a:t> Revisits the ‘Growth Mindset’”</a:t>
            </a:r>
          </a:p>
          <a:p>
            <a:pPr marL="0" indent="0">
              <a:buNone/>
            </a:pPr>
            <a:endParaRPr lang="en-US" sz="2000" dirty="0" smtClean="0"/>
          </a:p>
          <a:p>
            <a:r>
              <a:rPr lang="en-US" dirty="0" smtClean="0"/>
              <a:t>How can it be detrimental to a growth mindset?</a:t>
            </a:r>
          </a:p>
          <a:p>
            <a:endParaRPr lang="en-US" dirty="0"/>
          </a:p>
          <a:p>
            <a:endParaRPr lang="en-US" dirty="0" smtClean="0"/>
          </a:p>
        </p:txBody>
      </p:sp>
      <p:pic>
        <p:nvPicPr>
          <p:cNvPr id="1028" name="Picture 4" descr="C:\Users\austina3\AppData\Local\Microsoft\Windows\Temporary Internet Files\Content.IE5\BN3V0M5M\trophy_ma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9994" y="3333750"/>
            <a:ext cx="1268890" cy="990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827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
            <a:ext cx="8183880" cy="788670"/>
          </a:xfrm>
        </p:spPr>
        <p:txBody>
          <a:bodyPr/>
          <a:lstStyle/>
          <a:p>
            <a:r>
              <a:rPr lang="en-US" dirty="0" smtClean="0"/>
              <a:t>Differentiation</a:t>
            </a:r>
            <a:endParaRPr lang="en-US" dirty="0"/>
          </a:p>
        </p:txBody>
      </p:sp>
      <p:sp>
        <p:nvSpPr>
          <p:cNvPr id="3" name="Content Placeholder 2"/>
          <p:cNvSpPr>
            <a:spLocks noGrp="1"/>
          </p:cNvSpPr>
          <p:nvPr>
            <p:ph idx="1"/>
          </p:nvPr>
        </p:nvSpPr>
        <p:spPr>
          <a:xfrm>
            <a:off x="1143000" y="1123950"/>
            <a:ext cx="6431280" cy="2819400"/>
          </a:xfrm>
          <a:prstGeom prst="rect">
            <a:avLst/>
          </a:prstGeom>
        </p:spPr>
        <p:txBody>
          <a:bodyPr>
            <a:noAutofit/>
          </a:bodyPr>
          <a:lstStyle/>
          <a:p>
            <a:r>
              <a:rPr lang="en-US" sz="2400" dirty="0" smtClean="0"/>
              <a:t>The way a teacher responds to a student’s needs so that each student is challenged at the appropriate level</a:t>
            </a:r>
          </a:p>
          <a:p>
            <a:r>
              <a:rPr lang="en-US" sz="2400" dirty="0" smtClean="0"/>
              <a:t>Is it possible to plan and facilitate an effective, differentiated, responsive classroom if an educator does not really possess the belief that intelligence can develop?</a:t>
            </a:r>
          </a:p>
          <a:p>
            <a:pPr marL="0" indent="0">
              <a:buNone/>
            </a:pPr>
            <a:r>
              <a:rPr lang="en-US" sz="2400" dirty="0" smtClean="0"/>
              <a:t>		             </a:t>
            </a:r>
            <a:r>
              <a:rPr lang="en-US" sz="1400" dirty="0" smtClean="0"/>
              <a:t>Ricci, </a:t>
            </a:r>
            <a:r>
              <a:rPr lang="en-US" sz="1400" i="1" dirty="0" smtClean="0"/>
              <a:t>Mindsets in the Classroom</a:t>
            </a:r>
            <a:endParaRPr lang="en-US" sz="1400" i="1" dirty="0"/>
          </a:p>
        </p:txBody>
      </p:sp>
    </p:spTree>
    <p:extLst>
      <p:ext uri="{BB962C8B-B14F-4D97-AF65-F5344CB8AC3E}">
        <p14:creationId xmlns:p14="http://schemas.microsoft.com/office/powerpoint/2010/main" val="1289678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Shape 58"/>
          <p:cNvSpPr txBox="1">
            <a:spLocks noGrp="1"/>
          </p:cNvSpPr>
          <p:nvPr>
            <p:ph type="title"/>
          </p:nvPr>
        </p:nvSpPr>
        <p:spPr>
          <a:prstGeom prst="rect">
            <a:avLst/>
          </a:prstGeom>
        </p:spPr>
        <p:txBody>
          <a:bodyPr lIns="91425" tIns="91425" rIns="91425" bIns="91425" anchor="b" anchorCtr="0">
            <a:noAutofit/>
          </a:bodyPr>
          <a:lstStyle/>
          <a:p>
            <a:pPr>
              <a:spcBef>
                <a:spcPts val="0"/>
              </a:spcBef>
              <a:buNone/>
            </a:pPr>
            <a:r>
              <a:rPr lang="en"/>
              <a:t>Quick Survey	</a:t>
            </a:r>
          </a:p>
        </p:txBody>
      </p:sp>
      <p:sp>
        <p:nvSpPr>
          <p:cNvPr id="59" name="Shape 59"/>
          <p:cNvSpPr txBox="1">
            <a:spLocks noGrp="1"/>
          </p:cNvSpPr>
          <p:nvPr>
            <p:ph type="body" idx="1"/>
          </p:nvPr>
        </p:nvSpPr>
        <p:spPr>
          <a:prstGeom prst="rect">
            <a:avLst/>
          </a:prstGeom>
        </p:spPr>
        <p:txBody>
          <a:bodyPr lIns="91425" tIns="91425" rIns="91425" bIns="91425" anchor="t" anchorCtr="0">
            <a:noAutofit/>
          </a:bodyPr>
          <a:lstStyle/>
          <a:p>
            <a:pPr rtl="0">
              <a:spcBef>
                <a:spcPts val="0"/>
              </a:spcBef>
              <a:buNone/>
            </a:pPr>
            <a:r>
              <a:rPr lang="en" dirty="0"/>
              <a:t>How many of you have</a:t>
            </a:r>
            <a:r>
              <a:rPr lang="en" dirty="0" smtClean="0"/>
              <a:t>…</a:t>
            </a:r>
            <a:r>
              <a:rPr lang="en" dirty="0"/>
              <a:t/>
            </a:r>
            <a:br>
              <a:rPr lang="en" dirty="0"/>
            </a:br>
            <a:endParaRPr lang="en" dirty="0"/>
          </a:p>
          <a:p>
            <a:pPr marL="685800" lvl="0" indent="-457200" rtl="0">
              <a:spcBef>
                <a:spcPts val="0"/>
              </a:spcBef>
              <a:buFont typeface="Arial" panose="020B0604020202020204" pitchFamily="34" charset="0"/>
              <a:buChar char="•"/>
            </a:pPr>
            <a:r>
              <a:rPr lang="en" dirty="0"/>
              <a:t>had no previous exposure to mindset research?</a:t>
            </a:r>
          </a:p>
          <a:p>
            <a:pPr marL="685800" lvl="0" indent="-457200" rtl="0">
              <a:spcBef>
                <a:spcPts val="0"/>
              </a:spcBef>
              <a:buFont typeface="Arial" panose="020B0604020202020204" pitchFamily="34" charset="0"/>
              <a:buChar char="•"/>
            </a:pPr>
            <a:r>
              <a:rPr lang="en" dirty="0"/>
              <a:t>some familiarity with this topic?</a:t>
            </a:r>
          </a:p>
          <a:p>
            <a:pPr marL="685800" lvl="0" indent="-457200" rtl="0">
              <a:spcBef>
                <a:spcPts val="0"/>
              </a:spcBef>
              <a:buFont typeface="Arial" panose="020B0604020202020204" pitchFamily="34" charset="0"/>
              <a:buChar char="•"/>
            </a:pPr>
            <a:r>
              <a:rPr lang="en" dirty="0"/>
              <a:t>a great deal of familiarity with it?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4270" y="285750"/>
            <a:ext cx="2800027"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0" y="285750"/>
            <a:ext cx="8382000" cy="4648200"/>
          </a:xfrm>
          <a:prstGeom prst="rect">
            <a:avLst/>
          </a:prstGeom>
        </p:spPr>
      </p:pic>
      <p:sp>
        <p:nvSpPr>
          <p:cNvPr id="5" name="TextBox 4"/>
          <p:cNvSpPr txBox="1"/>
          <p:nvPr/>
        </p:nvSpPr>
        <p:spPr>
          <a:xfrm>
            <a:off x="5943600" y="453420"/>
            <a:ext cx="2209800" cy="1569660"/>
          </a:xfrm>
          <a:prstGeom prst="rect">
            <a:avLst/>
          </a:prstGeom>
          <a:noFill/>
        </p:spPr>
        <p:txBody>
          <a:bodyPr wrap="square" rtlCol="0">
            <a:spAutoFit/>
          </a:bodyPr>
          <a:lstStyle/>
          <a:p>
            <a:r>
              <a:rPr lang="en-US" sz="1600" b="1" dirty="0" smtClean="0">
                <a:solidFill>
                  <a:srgbClr val="FF0000"/>
                </a:solidFill>
              </a:rPr>
              <a:t>TALK </a:t>
            </a:r>
            <a:r>
              <a:rPr lang="en-US" sz="1600" b="1" dirty="0">
                <a:solidFill>
                  <a:srgbClr val="FF0000"/>
                </a:solidFill>
              </a:rPr>
              <a:t>ABOUT IT…How does </a:t>
            </a:r>
            <a:r>
              <a:rPr lang="en-US" sz="1600" b="1" dirty="0" smtClean="0">
                <a:solidFill>
                  <a:srgbClr val="FF0000"/>
                </a:solidFill>
              </a:rPr>
              <a:t>teacher Mindset impact who</a:t>
            </a:r>
            <a:r>
              <a:rPr lang="en-US" sz="1600" b="1" dirty="0">
                <a:solidFill>
                  <a:srgbClr val="FF0000"/>
                </a:solidFill>
              </a:rPr>
              <a:t>, where, what, </a:t>
            </a:r>
            <a:r>
              <a:rPr lang="en-US" sz="1600" b="1" dirty="0" smtClean="0">
                <a:solidFill>
                  <a:srgbClr val="FF0000"/>
                </a:solidFill>
              </a:rPr>
              <a:t>&amp; how </a:t>
            </a:r>
            <a:r>
              <a:rPr lang="en-US" sz="1600" b="1" dirty="0">
                <a:solidFill>
                  <a:srgbClr val="FF0000"/>
                </a:solidFill>
              </a:rPr>
              <a:t>we teach?</a:t>
            </a:r>
            <a:endParaRPr lang="en-US" sz="1600" dirty="0">
              <a:solidFill>
                <a:srgbClr val="FF0000"/>
              </a:solidFill>
            </a:endParaRPr>
          </a:p>
        </p:txBody>
      </p:sp>
      <p:sp>
        <p:nvSpPr>
          <p:cNvPr id="6" name="TextBox 5"/>
          <p:cNvSpPr txBox="1"/>
          <p:nvPr/>
        </p:nvSpPr>
        <p:spPr>
          <a:xfrm>
            <a:off x="6019800" y="3333750"/>
            <a:ext cx="2133600" cy="1077218"/>
          </a:xfrm>
          <a:prstGeom prst="rect">
            <a:avLst/>
          </a:prstGeom>
          <a:noFill/>
        </p:spPr>
        <p:txBody>
          <a:bodyPr wrap="square" rtlCol="0">
            <a:spAutoFit/>
          </a:bodyPr>
          <a:lstStyle/>
          <a:p>
            <a:r>
              <a:rPr lang="en-US" sz="1600" b="1" dirty="0">
                <a:solidFill>
                  <a:srgbClr val="FF0000"/>
                </a:solidFill>
              </a:rPr>
              <a:t>What are the </a:t>
            </a:r>
            <a:r>
              <a:rPr lang="en-US" sz="1600" b="1" dirty="0" smtClean="0">
                <a:solidFill>
                  <a:srgbClr val="FF0000"/>
                </a:solidFill>
              </a:rPr>
              <a:t>implications of </a:t>
            </a:r>
            <a:r>
              <a:rPr lang="en-US" sz="1600" b="1" dirty="0">
                <a:solidFill>
                  <a:srgbClr val="FF0000"/>
                </a:solidFill>
              </a:rPr>
              <a:t>mindset </a:t>
            </a:r>
            <a:r>
              <a:rPr lang="en-US" sz="1600" b="1" dirty="0" smtClean="0">
                <a:solidFill>
                  <a:srgbClr val="FF0000"/>
                </a:solidFill>
              </a:rPr>
              <a:t>for differentiation</a:t>
            </a:r>
            <a:r>
              <a:rPr lang="en-US" sz="1600" b="1" dirty="0">
                <a:solidFill>
                  <a:srgbClr val="FF0000"/>
                </a:solidFill>
              </a:rPr>
              <a:t>??</a:t>
            </a:r>
            <a:endParaRPr lang="en-US" sz="1600" dirty="0">
              <a:solidFill>
                <a:srgbClr val="FF0000"/>
              </a:solidFill>
            </a:endParaRPr>
          </a:p>
        </p:txBody>
      </p:sp>
    </p:spTree>
    <p:extLst>
      <p:ext uri="{BB962C8B-B14F-4D97-AF65-F5344CB8AC3E}">
        <p14:creationId xmlns:p14="http://schemas.microsoft.com/office/powerpoint/2010/main" val="8017051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25780"/>
            <a:ext cx="8183880" cy="788670"/>
          </a:xfrm>
        </p:spPr>
        <p:txBody>
          <a:bodyPr>
            <a:normAutofit fontScale="90000"/>
          </a:bodyPr>
          <a:lstStyle/>
          <a:p>
            <a:r>
              <a:rPr lang="en-US" dirty="0" smtClean="0"/>
              <a:t>Ten Strategies for Developing a Growth Mindset in Gifted Students</a:t>
            </a:r>
            <a:endParaRPr lang="en-US" dirty="0"/>
          </a:p>
        </p:txBody>
      </p:sp>
      <p:sp>
        <p:nvSpPr>
          <p:cNvPr id="3" name="Content Placeholder 2"/>
          <p:cNvSpPr>
            <a:spLocks noGrp="1"/>
          </p:cNvSpPr>
          <p:nvPr>
            <p:ph idx="1"/>
          </p:nvPr>
        </p:nvSpPr>
        <p:spPr>
          <a:xfrm>
            <a:off x="274320" y="1314450"/>
            <a:ext cx="8595360" cy="3362706"/>
          </a:xfrm>
          <a:prstGeom prst="rect">
            <a:avLst/>
          </a:prstGeom>
        </p:spPr>
        <p:txBody>
          <a:bodyPr/>
          <a:lstStyle/>
          <a:p>
            <a:r>
              <a:rPr lang="en-US" sz="1600" dirty="0" smtClean="0"/>
              <a:t>How exactly do you help students switch mindsets? </a:t>
            </a:r>
          </a:p>
          <a:p>
            <a:endParaRPr lang="en-US" dirty="0" smtClean="0"/>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1691160"/>
            <a:ext cx="7352296" cy="3109439"/>
          </a:xfrm>
          <a:prstGeom prst="rect">
            <a:avLst/>
          </a:prstGeom>
        </p:spPr>
      </p:pic>
    </p:spTree>
    <p:extLst>
      <p:ext uri="{BB962C8B-B14F-4D97-AF65-F5344CB8AC3E}">
        <p14:creationId xmlns:p14="http://schemas.microsoft.com/office/powerpoint/2010/main" val="12609760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stablishing-a-growth-mindset">
            <a:hlinkClick r:id="rId3"/>
          </p:cNvPr>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04800" y="209550"/>
            <a:ext cx="8534400" cy="4724400"/>
          </a:xfrm>
          <a:prstGeom prst="rect">
            <a:avLst/>
          </a:prstGeom>
          <a:noFill/>
          <a:ln>
            <a:noFill/>
          </a:ln>
        </p:spPr>
      </p:pic>
    </p:spTree>
    <p:extLst>
      <p:ext uri="{BB962C8B-B14F-4D97-AF65-F5344CB8AC3E}">
        <p14:creationId xmlns:p14="http://schemas.microsoft.com/office/powerpoint/2010/main" val="16291779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Shape 47"/>
          <p:cNvSpPr txBox="1">
            <a:spLocks noGrp="1"/>
          </p:cNvSpPr>
          <p:nvPr>
            <p:ph type="title"/>
          </p:nvPr>
        </p:nvSpPr>
        <p:spPr>
          <a:prstGeom prst="rect">
            <a:avLst/>
          </a:prstGeom>
        </p:spPr>
        <p:txBody>
          <a:bodyPr lIns="91425" tIns="91425" rIns="91425" bIns="91425" anchor="b" anchorCtr="0">
            <a:noAutofit/>
          </a:bodyPr>
          <a:lstStyle/>
          <a:p>
            <a:pPr>
              <a:spcBef>
                <a:spcPts val="0"/>
              </a:spcBef>
              <a:buNone/>
            </a:pPr>
            <a:r>
              <a:rPr lang="en"/>
              <a:t>Growth vs. Fixed Mindset</a:t>
            </a:r>
          </a:p>
        </p:txBody>
      </p:sp>
      <p:sp>
        <p:nvSpPr>
          <p:cNvPr id="48" name="Shape 48"/>
          <p:cNvSpPr txBox="1">
            <a:spLocks noGrp="1"/>
          </p:cNvSpPr>
          <p:nvPr>
            <p:ph type="body" idx="1"/>
          </p:nvPr>
        </p:nvSpPr>
        <p:spPr>
          <a:prstGeom prst="rect">
            <a:avLst/>
          </a:prstGeom>
        </p:spPr>
        <p:txBody>
          <a:bodyPr lIns="91425" tIns="91425" rIns="91425" bIns="91425" anchor="t" anchorCtr="0">
            <a:noAutofit/>
          </a:bodyPr>
          <a:lstStyle/>
          <a:p>
            <a:pPr rtl="0">
              <a:spcBef>
                <a:spcPts val="0"/>
              </a:spcBef>
              <a:buNone/>
            </a:pPr>
            <a:r>
              <a:rPr lang="en" dirty="0"/>
              <a:t>What is a Growth Mindset?</a:t>
            </a:r>
            <a:br>
              <a:rPr lang="en" dirty="0"/>
            </a:br>
            <a:endParaRPr lang="en" dirty="0"/>
          </a:p>
          <a:p>
            <a:pPr rtl="0">
              <a:spcBef>
                <a:spcPts val="0"/>
              </a:spcBef>
              <a:buNone/>
            </a:pPr>
            <a:r>
              <a:rPr lang="en" sz="2400" u="sng" dirty="0">
                <a:solidFill>
                  <a:schemeClr val="hlink"/>
                </a:solidFill>
                <a:hlinkClick r:id="rId3"/>
              </a:rPr>
              <a:t>https://www.mindsetkit.org/growth-mindset/about-growth-mindset/what-is-growth-mindset</a:t>
            </a:r>
          </a:p>
          <a:p>
            <a:pPr rtl="0">
              <a:spcBef>
                <a:spcPts val="0"/>
              </a:spcBef>
              <a:buNone/>
            </a:pPr>
            <a:endParaRPr dirty="0"/>
          </a:p>
          <a:p>
            <a:pPr rtl="0">
              <a:spcBef>
                <a:spcPts val="0"/>
              </a:spcBef>
              <a:buNone/>
            </a:pPr>
            <a:r>
              <a:rPr lang="en" dirty="0"/>
              <a:t>Where do you stand on this issue? </a:t>
            </a:r>
            <a:endParaRPr lang="en" dirty="0" smtClean="0"/>
          </a:p>
          <a:p>
            <a:pPr rtl="0">
              <a:spcBef>
                <a:spcPts val="0"/>
              </a:spcBef>
              <a:buNone/>
            </a:pPr>
            <a:endParaRPr dirty="0"/>
          </a:p>
          <a:p>
            <a:pPr>
              <a:spcBef>
                <a:spcPts val="0"/>
              </a:spcBef>
              <a:buNone/>
            </a:pPr>
            <a:endParaRPr dirty="0"/>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2"/>
        <p:cNvGrpSpPr/>
        <p:nvPr/>
      </p:nvGrpSpPr>
      <p:grpSpPr>
        <a:xfrm>
          <a:off x="0" y="0"/>
          <a:ext cx="0" cy="0"/>
          <a:chOff x="0" y="0"/>
          <a:chExt cx="0" cy="0"/>
        </a:xfrm>
      </p:grpSpPr>
      <p:pic>
        <p:nvPicPr>
          <p:cNvPr id="53" name="Shape 53"/>
          <p:cNvPicPr preferRelativeResize="0"/>
          <p:nvPr/>
        </p:nvPicPr>
        <p:blipFill>
          <a:blip r:embed="rId3">
            <a:alphaModFix/>
          </a:blip>
          <a:stretch>
            <a:fillRect/>
          </a:stretch>
        </p:blipFill>
        <p:spPr>
          <a:xfrm>
            <a:off x="1600200" y="361950"/>
            <a:ext cx="5806900" cy="4075700"/>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Shape 65"/>
          <p:cNvSpPr txBox="1">
            <a:spLocks noGrp="1"/>
          </p:cNvSpPr>
          <p:nvPr>
            <p:ph type="title"/>
          </p:nvPr>
        </p:nvSpPr>
        <p:spPr>
          <a:prstGeom prst="rect">
            <a:avLst/>
          </a:prstGeom>
        </p:spPr>
        <p:txBody>
          <a:bodyPr lIns="91425" tIns="91425" rIns="91425" bIns="91425" anchor="b" anchorCtr="0">
            <a:noAutofit/>
          </a:bodyPr>
          <a:lstStyle/>
          <a:p>
            <a:pPr algn="ctr">
              <a:spcBef>
                <a:spcPts val="0"/>
              </a:spcBef>
              <a:buNone/>
            </a:pPr>
            <a:r>
              <a:rPr lang="en" dirty="0"/>
              <a:t>Research on Growth Mindset</a:t>
            </a:r>
          </a:p>
        </p:txBody>
      </p:sp>
      <p:sp>
        <p:nvSpPr>
          <p:cNvPr id="66" name="Shape 66"/>
          <p:cNvSpPr txBox="1">
            <a:spLocks noGrp="1"/>
          </p:cNvSpPr>
          <p:nvPr>
            <p:ph type="body" idx="1"/>
          </p:nvPr>
        </p:nvSpPr>
        <p:spPr>
          <a:prstGeom prst="rect">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algn="ctr" rtl="0">
              <a:spcBef>
                <a:spcPts val="0"/>
              </a:spcBef>
              <a:buNone/>
            </a:pPr>
            <a:r>
              <a:rPr lang="en" sz="2400" u="sng" dirty="0">
                <a:solidFill>
                  <a:schemeClr val="hlink"/>
                </a:solidFill>
                <a:hlinkClick r:id="rId3"/>
              </a:rPr>
              <a:t>https://youtu.be/NWv1VdDeoRY</a:t>
            </a:r>
          </a:p>
          <a:p>
            <a:pPr algn="ctr" rtl="0">
              <a:spcBef>
                <a:spcPts val="0"/>
              </a:spcBef>
              <a:buNone/>
            </a:pPr>
            <a:endParaRPr sz="2400" dirty="0">
              <a:solidFill>
                <a:srgbClr val="EEEEEE"/>
              </a:solidFill>
            </a:endParaRPr>
          </a:p>
          <a:p>
            <a:pPr algn="ctr" rtl="0">
              <a:spcBef>
                <a:spcPts val="0"/>
              </a:spcBef>
              <a:buNone/>
            </a:pPr>
            <a:r>
              <a:rPr lang="en" sz="2400" dirty="0">
                <a:solidFill>
                  <a:srgbClr val="EEEEEE"/>
                </a:solidFill>
              </a:rPr>
              <a:t>What are your thoughts regarding this research</a:t>
            </a:r>
            <a:r>
              <a:rPr lang="en" sz="2400" dirty="0" smtClean="0">
                <a:solidFill>
                  <a:srgbClr val="EEEEEE"/>
                </a:solidFill>
              </a:rPr>
              <a:t>?</a:t>
            </a:r>
          </a:p>
          <a:p>
            <a:pPr algn="ctr" rtl="0">
              <a:spcBef>
                <a:spcPts val="0"/>
              </a:spcBef>
              <a:buNone/>
            </a:pPr>
            <a:endParaRPr lang="en" sz="2400" dirty="0">
              <a:solidFill>
                <a:srgbClr val="EEEEEE"/>
              </a:solidFill>
            </a:endParaRPr>
          </a:p>
          <a:p>
            <a:pPr algn="ctr" rtl="0">
              <a:spcBef>
                <a:spcPts val="0"/>
              </a:spcBef>
              <a:buNone/>
            </a:pPr>
            <a:r>
              <a:rPr lang="en" sz="5400" dirty="0" smtClean="0">
                <a:solidFill>
                  <a:srgbClr val="EEEEEE"/>
                </a:solidFill>
              </a:rPr>
              <a:t>Why does it matter?</a:t>
            </a:r>
            <a:endParaRPr lang="en" sz="5400" dirty="0">
              <a:solidFill>
                <a:srgbClr val="EEEEEE"/>
              </a:solidFill>
            </a:endParaRPr>
          </a:p>
          <a:p>
            <a:pPr algn="ctr" rtl="0">
              <a:spcBef>
                <a:spcPts val="0"/>
              </a:spcBef>
              <a:buNone/>
            </a:pPr>
            <a:endParaRPr sz="5400" dirty="0">
              <a:solidFill>
                <a:srgbClr val="EEEEEE"/>
              </a:solidFill>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209550"/>
            <a:ext cx="8183880" cy="685800"/>
          </a:xfrm>
        </p:spPr>
        <p:txBody>
          <a:bodyPr/>
          <a:lstStyle/>
          <a:p>
            <a:r>
              <a:rPr lang="en-US" dirty="0" smtClean="0"/>
              <a:t>Discussion</a:t>
            </a:r>
            <a:endParaRPr lang="en-US" dirty="0"/>
          </a:p>
        </p:txBody>
      </p:sp>
      <p:sp>
        <p:nvSpPr>
          <p:cNvPr id="2" name="Content Placeholder 1"/>
          <p:cNvSpPr>
            <a:spLocks noGrp="1"/>
          </p:cNvSpPr>
          <p:nvPr>
            <p:ph idx="1"/>
          </p:nvPr>
        </p:nvSpPr>
        <p:spPr>
          <a:xfrm>
            <a:off x="872068" y="1028701"/>
            <a:ext cx="7408333" cy="1657350"/>
          </a:xfrm>
        </p:spPr>
        <p:txBody>
          <a:bodyPr>
            <a:noAutofit/>
          </a:bodyPr>
          <a:lstStyle/>
          <a:p>
            <a:r>
              <a:rPr lang="en-US" sz="2800" dirty="0"/>
              <a:t>Do we, as a society, believe in or demonstrate a growth mindset? Why or why not</a:t>
            </a:r>
            <a:r>
              <a:rPr lang="en-US" sz="2800" dirty="0" smtClean="0"/>
              <a:t>?</a:t>
            </a:r>
          </a:p>
          <a:p>
            <a:pPr marL="0" indent="0">
              <a:buNone/>
            </a:pPr>
            <a:endParaRPr lang="en-US" sz="2800" dirty="0"/>
          </a:p>
          <a:p>
            <a:r>
              <a:rPr lang="en-US" sz="2800" dirty="0"/>
              <a:t>In what areas, personal or professional, do you have a fixed mindset? Why</a:t>
            </a:r>
            <a:r>
              <a:rPr lang="en-US" sz="2800" dirty="0" smtClean="0"/>
              <a:t>?</a:t>
            </a:r>
            <a:endParaRPr lang="en-US" sz="2800" dirty="0"/>
          </a:p>
        </p:txBody>
      </p:sp>
      <p:pic>
        <p:nvPicPr>
          <p:cNvPr id="2055" name="Picture 7" descr="http://ashleybolivar.com/wp-content/uploads/2013/03/Ashley-Bolivar-The-Right-Mindse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2114550"/>
            <a:ext cx="2201780" cy="1099631"/>
          </a:xfrm>
          <a:prstGeom prst="rect">
            <a:avLst/>
          </a:prstGeom>
          <a:noFill/>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16228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4266" y="209550"/>
            <a:ext cx="8183880" cy="788670"/>
          </a:xfrm>
        </p:spPr>
        <p:txBody>
          <a:bodyPr/>
          <a:lstStyle/>
          <a:p>
            <a:r>
              <a:rPr lang="en-US" dirty="0" smtClean="0"/>
              <a:t>Think about this…</a:t>
            </a:r>
            <a:endParaRPr lang="en-US" dirty="0"/>
          </a:p>
        </p:txBody>
      </p:sp>
      <p:sp>
        <p:nvSpPr>
          <p:cNvPr id="2" name="Content Placeholder 1"/>
          <p:cNvSpPr>
            <a:spLocks noGrp="1"/>
          </p:cNvSpPr>
          <p:nvPr>
            <p:ph idx="1"/>
          </p:nvPr>
        </p:nvSpPr>
        <p:spPr>
          <a:xfrm>
            <a:off x="872068" y="971551"/>
            <a:ext cx="7408333" cy="3623072"/>
          </a:xfrm>
        </p:spPr>
        <p:txBody>
          <a:bodyPr/>
          <a:lstStyle/>
          <a:p>
            <a:r>
              <a:rPr lang="en-US" sz="2800" dirty="0"/>
              <a:t>“If you were given appropriate instruction and you had the time, persistence, and motivation, could you become a better cook? Money manager? Third baseman?”</a:t>
            </a:r>
          </a:p>
          <a:p>
            <a:endParaRPr lang="en-US" dirty="0"/>
          </a:p>
        </p:txBody>
      </p:sp>
      <p:pic>
        <p:nvPicPr>
          <p:cNvPr id="3074" name="Picture 2" descr="http://chicagopressrelease.com/wp-content/uploads/2010/08/rachael-ra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257550"/>
            <a:ext cx="2683933" cy="150971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casino-nachrichten.com/wp-content/uploads/2014/02/warren-buffett.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4800" y="3219234"/>
            <a:ext cx="1409700" cy="1581908"/>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tse1.mm.bing.net/th?&amp;id=OIP.Mef2de26e412f5acfcf7c037e41cb6178o0&amp;w=300&amp;h=300&amp;c=0&amp;pid=1.9&amp;rs=0&amp;p=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3190958"/>
            <a:ext cx="2362200" cy="1576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5532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85750"/>
            <a:ext cx="8235944" cy="762000"/>
          </a:xfrm>
        </p:spPr>
        <p:txBody>
          <a:bodyPr/>
          <a:lstStyle/>
          <a:p>
            <a:r>
              <a:rPr lang="en-US" dirty="0" smtClean="0"/>
              <a:t>Malleability of the Brain</a:t>
            </a:r>
            <a:endParaRPr lang="en-US" dirty="0"/>
          </a:p>
        </p:txBody>
      </p:sp>
      <p:sp>
        <p:nvSpPr>
          <p:cNvPr id="2" name="Content Placeholder 1"/>
          <p:cNvSpPr>
            <a:spLocks noGrp="1"/>
          </p:cNvSpPr>
          <p:nvPr>
            <p:ph idx="1"/>
          </p:nvPr>
        </p:nvSpPr>
        <p:spPr>
          <a:xfrm>
            <a:off x="1115491" y="4214977"/>
            <a:ext cx="7408333" cy="479822"/>
          </a:xfrm>
        </p:spPr>
        <p:txBody>
          <a:bodyPr>
            <a:normAutofit fontScale="77500" lnSpcReduction="20000"/>
          </a:bodyPr>
          <a:lstStyle/>
          <a:p>
            <a:pPr marL="0" indent="0">
              <a:buNone/>
            </a:pPr>
            <a:endParaRPr lang="en-US" sz="1600" dirty="0">
              <a:hlinkClick r:id="rId3"/>
            </a:endParaRPr>
          </a:p>
          <a:p>
            <a:pPr marL="0" indent="0">
              <a:buNone/>
            </a:pPr>
            <a:r>
              <a:rPr lang="en-US" sz="1600" dirty="0" smtClean="0">
                <a:hlinkClick r:id="rId3"/>
              </a:rPr>
              <a:t>https</a:t>
            </a:r>
            <a:r>
              <a:rPr lang="en-US" sz="1600" dirty="0">
                <a:hlinkClick r:id="rId3"/>
              </a:rPr>
              <a:t>://</a:t>
            </a:r>
            <a:r>
              <a:rPr lang="en-US" sz="1600" dirty="0" smtClean="0">
                <a:hlinkClick r:id="rId3"/>
              </a:rPr>
              <a:t>www.youtube.com/watch?v=Ygx5nLtIFRI</a:t>
            </a:r>
            <a:r>
              <a:rPr lang="en-US" sz="1600" dirty="0" smtClean="0"/>
              <a:t> </a:t>
            </a:r>
            <a:endParaRPr lang="en-US" dirty="0">
              <a:solidFill>
                <a:schemeClr val="tx1"/>
              </a:solidFill>
            </a:endParaRPr>
          </a:p>
        </p:txBody>
      </p:sp>
      <p:pic>
        <p:nvPicPr>
          <p:cNvPr id="1027" name="Picture 3" descr="C:\Users\austina3\AppData\Local\Microsoft\Windows\Temporary Internet Files\Content.IE5\PL8M48IS\Weightlifting%20Brain[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1604" y="1389928"/>
            <a:ext cx="3799604" cy="209622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43000" y="1200150"/>
            <a:ext cx="3458204" cy="3139321"/>
          </a:xfrm>
          <a:prstGeom prst="rect">
            <a:avLst/>
          </a:prstGeom>
          <a:noFill/>
        </p:spPr>
        <p:txBody>
          <a:bodyPr wrap="square" rtlCol="0">
            <a:spAutoFit/>
          </a:bodyPr>
          <a:lstStyle/>
          <a:p>
            <a:r>
              <a:rPr lang="en-US" sz="1900" dirty="0" smtClean="0"/>
              <a:t>“Neurons make new connections when you learn something new. These connections become stronger with practice and effort. The more connections, the denser your brain is. The more density, the ‘smarter’ you are.” </a:t>
            </a:r>
            <a:r>
              <a:rPr lang="en-US" sz="1800" dirty="0"/>
              <a:t/>
            </a:r>
            <a:br>
              <a:rPr lang="en-US" sz="1800" dirty="0"/>
            </a:br>
            <a:r>
              <a:rPr lang="en-US" sz="1800" dirty="0" smtClean="0"/>
              <a:t>               </a:t>
            </a:r>
            <a:r>
              <a:rPr lang="en-US" sz="1200" dirty="0" smtClean="0"/>
              <a:t>(Ricci, </a:t>
            </a:r>
            <a:r>
              <a:rPr lang="en-US" sz="1200" i="1" dirty="0" smtClean="0"/>
              <a:t>Mindsets in the Classroom</a:t>
            </a:r>
            <a:r>
              <a:rPr lang="en-US" sz="1200" dirty="0" smtClean="0"/>
              <a:t>)</a:t>
            </a:r>
            <a:endParaRPr lang="en-US" sz="1200" dirty="0"/>
          </a:p>
          <a:p>
            <a:endParaRPr lang="en-US" sz="1400" dirty="0"/>
          </a:p>
          <a:p>
            <a:r>
              <a:rPr lang="en-US" sz="1400" dirty="0" smtClean="0"/>
              <a:t>VIDEO:</a:t>
            </a:r>
            <a:endParaRPr lang="en-US" sz="1400" dirty="0"/>
          </a:p>
        </p:txBody>
      </p:sp>
    </p:spTree>
    <p:extLst>
      <p:ext uri="{BB962C8B-B14F-4D97-AF65-F5344CB8AC3E}">
        <p14:creationId xmlns:p14="http://schemas.microsoft.com/office/powerpoint/2010/main" val="17525051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438150"/>
            <a:ext cx="7467600" cy="4417314"/>
          </a:xfrm>
        </p:spPr>
        <p:txBody>
          <a:bodyPr/>
          <a:lstStyle/>
          <a:p>
            <a:r>
              <a:rPr lang="en-US" sz="2400" dirty="0" smtClean="0"/>
              <a:t>Now that we know what Growth Mindset is and why it is important, what is next?</a:t>
            </a:r>
          </a:p>
          <a:p>
            <a:endParaRPr lang="en-US" dirty="0"/>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1356" y="1276350"/>
            <a:ext cx="5053261"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731985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362</TotalTime>
  <Words>1030</Words>
  <Application>Microsoft Office PowerPoint</Application>
  <PresentationFormat>On-screen Show (16:9)</PresentationFormat>
  <Paragraphs>121</Paragraphs>
  <Slides>22</Slides>
  <Notes>18</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Aspect</vt:lpstr>
      <vt:lpstr>Celebrating  Growth Mindset</vt:lpstr>
      <vt:lpstr>Quick Survey </vt:lpstr>
      <vt:lpstr>Growth vs. Fixed Mindset</vt:lpstr>
      <vt:lpstr>PowerPoint Presentation</vt:lpstr>
      <vt:lpstr>Research on Growth Mindset</vt:lpstr>
      <vt:lpstr>Discussion</vt:lpstr>
      <vt:lpstr>Think about this…</vt:lpstr>
      <vt:lpstr>Malleability of the Brain</vt:lpstr>
      <vt:lpstr>PowerPoint Presentation</vt:lpstr>
      <vt:lpstr>Spread the word…</vt:lpstr>
      <vt:lpstr>Developing a Growth Mindset  in Teachers and Staff</vt:lpstr>
      <vt:lpstr>PowerPoint Presentation</vt:lpstr>
      <vt:lpstr>Teach Students About the Brain</vt:lpstr>
      <vt:lpstr>Growth Mindset and  Why It Matters </vt:lpstr>
      <vt:lpstr>PowerPoint Presentation</vt:lpstr>
      <vt:lpstr>Student Praise</vt:lpstr>
      <vt:lpstr>Describe Noteworthy  Student Behavior</vt:lpstr>
      <vt:lpstr>When is effort praise too much?</vt:lpstr>
      <vt:lpstr>Differentiation</vt:lpstr>
      <vt:lpstr>PowerPoint Presentation</vt:lpstr>
      <vt:lpstr>Ten Strategies for Developing a Growth Mindset in Gifted Students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Growth Mindset</dc:title>
  <dc:creator>Austin, Angelique</dc:creator>
  <cp:lastModifiedBy>Austin, Angelique</cp:lastModifiedBy>
  <cp:revision>23</cp:revision>
  <dcterms:modified xsi:type="dcterms:W3CDTF">2016-02-29T16:23:40Z</dcterms:modified>
</cp:coreProperties>
</file>